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256" r:id="rId2"/>
    <p:sldId id="257" r:id="rId3"/>
    <p:sldId id="258" r:id="rId4"/>
    <p:sldId id="307" r:id="rId5"/>
    <p:sldId id="352" r:id="rId6"/>
    <p:sldId id="353" r:id="rId7"/>
    <p:sldId id="354" r:id="rId8"/>
    <p:sldId id="355" r:id="rId9"/>
    <p:sldId id="346"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47" r:id="rId24"/>
    <p:sldId id="369" r:id="rId25"/>
    <p:sldId id="348" r:id="rId26"/>
    <p:sldId id="371" r:id="rId27"/>
    <p:sldId id="373" r:id="rId28"/>
    <p:sldId id="374" r:id="rId29"/>
    <p:sldId id="375" r:id="rId30"/>
    <p:sldId id="376" r:id="rId31"/>
    <p:sldId id="377" r:id="rId32"/>
    <p:sldId id="378" r:id="rId33"/>
    <p:sldId id="372" r:id="rId34"/>
    <p:sldId id="379" r:id="rId35"/>
    <p:sldId id="380" r:id="rId36"/>
    <p:sldId id="381" r:id="rId37"/>
    <p:sldId id="382" r:id="rId38"/>
    <p:sldId id="383" r:id="rId39"/>
    <p:sldId id="384" r:id="rId40"/>
    <p:sldId id="385" r:id="rId41"/>
    <p:sldId id="386" r:id="rId42"/>
    <p:sldId id="387" r:id="rId43"/>
    <p:sldId id="388" r:id="rId44"/>
    <p:sldId id="349" r:id="rId45"/>
    <p:sldId id="389" r:id="rId46"/>
    <p:sldId id="391" r:id="rId47"/>
    <p:sldId id="390" r:id="rId48"/>
    <p:sldId id="392" r:id="rId49"/>
    <p:sldId id="393" r:id="rId50"/>
    <p:sldId id="394" r:id="rId51"/>
    <p:sldId id="350" r:id="rId52"/>
    <p:sldId id="395" r:id="rId53"/>
    <p:sldId id="397" r:id="rId54"/>
    <p:sldId id="398" r:id="rId55"/>
    <p:sldId id="351" r:id="rId56"/>
    <p:sldId id="273" r:id="rId57"/>
    <p:sldId id="270"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ABA5"/>
    <a:srgbClr val="FF9933"/>
    <a:srgbClr val="FF6600"/>
    <a:srgbClr val="FF7C80"/>
    <a:srgbClr val="FF3399"/>
    <a:srgbClr val="FF33CC"/>
    <a:srgbClr val="51ADB7"/>
    <a:srgbClr val="C1E2E5"/>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E618B9-ACCA-417F-BA0C-7FA9AF4FCBC3}" v="380" dt="2023-08-02T16:17:00.3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autoAdjust="0"/>
    <p:restoredTop sz="87971" autoAdjust="0"/>
  </p:normalViewPr>
  <p:slideViewPr>
    <p:cSldViewPr snapToGrid="0">
      <p:cViewPr varScale="1">
        <p:scale>
          <a:sx n="92" d="100"/>
          <a:sy n="92" d="100"/>
        </p:scale>
        <p:origin x="570" y="8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 chen" userId="9df375e74b2ce42f" providerId="LiveId" clId="{2BE618B9-ACCA-417F-BA0C-7FA9AF4FCBC3}"/>
    <pc:docChg chg="undo custSel addSld delSld modSld">
      <pc:chgData name="yue chen" userId="9df375e74b2ce42f" providerId="LiveId" clId="{2BE618B9-ACCA-417F-BA0C-7FA9AF4FCBC3}" dt="2023-08-02T16:17:00.286" v="997"/>
      <pc:docMkLst>
        <pc:docMk/>
      </pc:docMkLst>
      <pc:sldChg chg="modSp">
        <pc:chgData name="yue chen" userId="9df375e74b2ce42f" providerId="LiveId" clId="{2BE618B9-ACCA-417F-BA0C-7FA9AF4FCBC3}" dt="2023-08-02T13:57:02.619" v="204" actId="20577"/>
        <pc:sldMkLst>
          <pc:docMk/>
          <pc:sldMk cId="0" sldId="258"/>
        </pc:sldMkLst>
        <pc:spChg chg="mod">
          <ac:chgData name="yue chen" userId="9df375e74b2ce42f" providerId="LiveId" clId="{2BE618B9-ACCA-417F-BA0C-7FA9AF4FCBC3}" dt="2023-08-02T13:57:02.619" v="204" actId="20577"/>
          <ac:spMkLst>
            <pc:docMk/>
            <pc:sldMk cId="0" sldId="258"/>
            <ac:spMk id="9" creationId="{00000000-0000-0000-0000-000000000000}"/>
          </ac:spMkLst>
        </pc:spChg>
      </pc:sldChg>
      <pc:sldChg chg="addSp delSp modSp mod">
        <pc:chgData name="yue chen" userId="9df375e74b2ce42f" providerId="LiveId" clId="{2BE618B9-ACCA-417F-BA0C-7FA9AF4FCBC3}" dt="2023-08-02T13:58:21.337" v="225"/>
        <pc:sldMkLst>
          <pc:docMk/>
          <pc:sldMk cId="0" sldId="273"/>
        </pc:sldMkLst>
        <pc:spChg chg="add del">
          <ac:chgData name="yue chen" userId="9df375e74b2ce42f" providerId="LiveId" clId="{2BE618B9-ACCA-417F-BA0C-7FA9AF4FCBC3}" dt="2023-08-02T13:32:45.916" v="4"/>
          <ac:spMkLst>
            <pc:docMk/>
            <pc:sldMk cId="0" sldId="273"/>
            <ac:spMk id="2" creationId="{4A9E1D59-6698-A5DB-F956-9D81881805F1}"/>
          </ac:spMkLst>
        </pc:spChg>
        <pc:spChg chg="add del mod">
          <ac:chgData name="yue chen" userId="9df375e74b2ce42f" providerId="LiveId" clId="{2BE618B9-ACCA-417F-BA0C-7FA9AF4FCBC3}" dt="2023-08-02T13:32:45.332" v="3"/>
          <ac:spMkLst>
            <pc:docMk/>
            <pc:sldMk cId="0" sldId="273"/>
            <ac:spMk id="3" creationId="{53E85C80-7D98-CA6A-6B37-F12A108B1D12}"/>
          </ac:spMkLst>
        </pc:spChg>
        <pc:spChg chg="add del">
          <ac:chgData name="yue chen" userId="9df375e74b2ce42f" providerId="LiveId" clId="{2BE618B9-ACCA-417F-BA0C-7FA9AF4FCBC3}" dt="2023-08-02T13:33:20.708" v="7"/>
          <ac:spMkLst>
            <pc:docMk/>
            <pc:sldMk cId="0" sldId="273"/>
            <ac:spMk id="4" creationId="{8936DFDF-AF1F-9B34-70FA-AB5186D4D43F}"/>
          </ac:spMkLst>
        </pc:spChg>
        <pc:spChg chg="mod">
          <ac:chgData name="yue chen" userId="9df375e74b2ce42f" providerId="LiveId" clId="{2BE618B9-ACCA-417F-BA0C-7FA9AF4FCBC3}" dt="2023-08-02T13:57:51.054" v="222" actId="20577"/>
          <ac:spMkLst>
            <pc:docMk/>
            <pc:sldMk cId="0" sldId="273"/>
            <ac:spMk id="13" creationId="{00000000-0000-0000-0000-000000000000}"/>
          </ac:spMkLst>
        </pc:spChg>
        <pc:spChg chg="mod">
          <ac:chgData name="yue chen" userId="9df375e74b2ce42f" providerId="LiveId" clId="{2BE618B9-ACCA-417F-BA0C-7FA9AF4FCBC3}" dt="2023-08-02T13:57:49.118" v="221" actId="20577"/>
          <ac:spMkLst>
            <pc:docMk/>
            <pc:sldMk cId="0" sldId="273"/>
            <ac:spMk id="14" creationId="{00000000-0000-0000-0000-000000000000}"/>
          </ac:spMkLst>
        </pc:spChg>
        <pc:spChg chg="mod">
          <ac:chgData name="yue chen" userId="9df375e74b2ce42f" providerId="LiveId" clId="{2BE618B9-ACCA-417F-BA0C-7FA9AF4FCBC3}" dt="2023-08-02T13:58:21.337" v="225"/>
          <ac:spMkLst>
            <pc:docMk/>
            <pc:sldMk cId="0" sldId="273"/>
            <ac:spMk id="16" creationId="{00000000-0000-0000-0000-000000000000}"/>
          </ac:spMkLst>
        </pc:spChg>
      </pc:sldChg>
      <pc:sldChg chg="modSp mod">
        <pc:chgData name="yue chen" userId="9df375e74b2ce42f" providerId="LiveId" clId="{2BE618B9-ACCA-417F-BA0C-7FA9AF4FCBC3}" dt="2023-08-02T14:20:39.765" v="422" actId="948"/>
        <pc:sldMkLst>
          <pc:docMk/>
          <pc:sldMk cId="0" sldId="307"/>
        </pc:sldMkLst>
        <pc:spChg chg="mod">
          <ac:chgData name="yue chen" userId="9df375e74b2ce42f" providerId="LiveId" clId="{2BE618B9-ACCA-417F-BA0C-7FA9AF4FCBC3}" dt="2023-08-02T13:57:09.712" v="206" actId="20577"/>
          <ac:spMkLst>
            <pc:docMk/>
            <pc:sldMk cId="0" sldId="307"/>
            <ac:spMk id="2" creationId="{00000000-0000-0000-0000-000000000000}"/>
          </ac:spMkLst>
        </pc:spChg>
        <pc:spChg chg="mod">
          <ac:chgData name="yue chen" userId="9df375e74b2ce42f" providerId="LiveId" clId="{2BE618B9-ACCA-417F-BA0C-7FA9AF4FCBC3}" dt="2023-08-02T13:57:08.135" v="205" actId="20577"/>
          <ac:spMkLst>
            <pc:docMk/>
            <pc:sldMk cId="0" sldId="307"/>
            <ac:spMk id="3" creationId="{00000000-0000-0000-0000-000000000000}"/>
          </ac:spMkLst>
        </pc:spChg>
        <pc:spChg chg="mod">
          <ac:chgData name="yue chen" userId="9df375e74b2ce42f" providerId="LiveId" clId="{2BE618B9-ACCA-417F-BA0C-7FA9AF4FCBC3}" dt="2023-08-02T14:20:39.765" v="422" actId="948"/>
          <ac:spMkLst>
            <pc:docMk/>
            <pc:sldMk cId="0" sldId="307"/>
            <ac:spMk id="9" creationId="{7FCF70B8-670E-40A6-B365-36A8B48ED586}"/>
          </ac:spMkLst>
        </pc:spChg>
      </pc:sldChg>
      <pc:sldChg chg="addSp delSp modSp mod">
        <pc:chgData name="yue chen" userId="9df375e74b2ce42f" providerId="LiveId" clId="{2BE618B9-ACCA-417F-BA0C-7FA9AF4FCBC3}" dt="2023-08-02T14:35:35.371" v="537" actId="255"/>
        <pc:sldMkLst>
          <pc:docMk/>
          <pc:sldMk cId="1594079486" sldId="346"/>
        </pc:sldMkLst>
        <pc:spChg chg="mod">
          <ac:chgData name="yue chen" userId="9df375e74b2ce42f" providerId="LiveId" clId="{2BE618B9-ACCA-417F-BA0C-7FA9AF4FCBC3}" dt="2023-08-02T14:35:35.371" v="537" actId="255"/>
          <ac:spMkLst>
            <pc:docMk/>
            <pc:sldMk cId="1594079486" sldId="346"/>
            <ac:spMk id="2" creationId="{00000000-0000-0000-0000-000000000000}"/>
          </ac:spMkLst>
        </pc:spChg>
        <pc:spChg chg="mod">
          <ac:chgData name="yue chen" userId="9df375e74b2ce42f" providerId="LiveId" clId="{2BE618B9-ACCA-417F-BA0C-7FA9AF4FCBC3}" dt="2023-08-02T13:57:20.106" v="209" actId="20577"/>
          <ac:spMkLst>
            <pc:docMk/>
            <pc:sldMk cId="1594079486" sldId="346"/>
            <ac:spMk id="3" creationId="{00000000-0000-0000-0000-000000000000}"/>
          </ac:spMkLst>
        </pc:spChg>
        <pc:spChg chg="mod">
          <ac:chgData name="yue chen" userId="9df375e74b2ce42f" providerId="LiveId" clId="{2BE618B9-ACCA-417F-BA0C-7FA9AF4FCBC3}" dt="2023-08-02T14:31:42.693" v="479" actId="1076"/>
          <ac:spMkLst>
            <pc:docMk/>
            <pc:sldMk cId="1594079486" sldId="346"/>
            <ac:spMk id="9" creationId="{7FCF70B8-670E-40A6-B365-36A8B48ED586}"/>
          </ac:spMkLst>
        </pc:spChg>
        <pc:spChg chg="add del mod">
          <ac:chgData name="yue chen" userId="9df375e74b2ce42f" providerId="LiveId" clId="{2BE618B9-ACCA-417F-BA0C-7FA9AF4FCBC3}" dt="2023-08-02T14:31:45.212" v="480"/>
          <ac:spMkLst>
            <pc:docMk/>
            <pc:sldMk cId="1594079486" sldId="346"/>
            <ac:spMk id="10" creationId="{3021BC61-CC8B-B678-FE36-431C4B56D9C7}"/>
          </ac:spMkLst>
        </pc:spChg>
        <pc:spChg chg="add del mod">
          <ac:chgData name="yue chen" userId="9df375e74b2ce42f" providerId="LiveId" clId="{2BE618B9-ACCA-417F-BA0C-7FA9AF4FCBC3}" dt="2023-08-02T14:32:07.453" v="484" actId="767"/>
          <ac:spMkLst>
            <pc:docMk/>
            <pc:sldMk cId="1594079486" sldId="346"/>
            <ac:spMk id="11" creationId="{7DE9913E-49B1-CAFB-A9E5-4B6401070751}"/>
          </ac:spMkLst>
        </pc:spChg>
        <pc:spChg chg="add del">
          <ac:chgData name="yue chen" userId="9df375e74b2ce42f" providerId="LiveId" clId="{2BE618B9-ACCA-417F-BA0C-7FA9AF4FCBC3}" dt="2023-08-02T14:31:55.781" v="483"/>
          <ac:spMkLst>
            <pc:docMk/>
            <pc:sldMk cId="1594079486" sldId="346"/>
            <ac:spMk id="12" creationId="{7A8C840C-C444-E1BD-C6B3-ADFB83CD8A42}"/>
          </ac:spMkLst>
        </pc:spChg>
        <pc:spChg chg="add mod">
          <ac:chgData name="yue chen" userId="9df375e74b2ce42f" providerId="LiveId" clId="{2BE618B9-ACCA-417F-BA0C-7FA9AF4FCBC3}" dt="2023-08-02T14:34:38.748" v="523" actId="1035"/>
          <ac:spMkLst>
            <pc:docMk/>
            <pc:sldMk cId="1594079486" sldId="346"/>
            <ac:spMk id="13" creationId="{0FE21FE8-7E35-0B03-08B6-FF71778BB4EF}"/>
          </ac:spMkLst>
        </pc:spChg>
        <pc:spChg chg="add mod">
          <ac:chgData name="yue chen" userId="9df375e74b2ce42f" providerId="LiveId" clId="{2BE618B9-ACCA-417F-BA0C-7FA9AF4FCBC3}" dt="2023-08-02T14:34:49.020" v="536" actId="14100"/>
          <ac:spMkLst>
            <pc:docMk/>
            <pc:sldMk cId="1594079486" sldId="346"/>
            <ac:spMk id="14" creationId="{53C7FE78-2319-DD65-689A-8A7AB80367C9}"/>
          </ac:spMkLst>
        </pc:spChg>
        <pc:picChg chg="add mod">
          <ac:chgData name="yue chen" userId="9df375e74b2ce42f" providerId="LiveId" clId="{2BE618B9-ACCA-417F-BA0C-7FA9AF4FCBC3}" dt="2023-08-02T14:34:33.730" v="512" actId="1035"/>
          <ac:picMkLst>
            <pc:docMk/>
            <pc:sldMk cId="1594079486" sldId="346"/>
            <ac:picMk id="8" creationId="{12AB45EA-16BE-854E-9AFC-8ABE3760372C}"/>
          </ac:picMkLst>
        </pc:picChg>
        <pc:cxnChg chg="add mod">
          <ac:chgData name="yue chen" userId="9df375e74b2ce42f" providerId="LiveId" clId="{2BE618B9-ACCA-417F-BA0C-7FA9AF4FCBC3}" dt="2023-08-02T14:23:02.130" v="449" actId="1035"/>
          <ac:cxnSpMkLst>
            <pc:docMk/>
            <pc:sldMk cId="1594079486" sldId="346"/>
            <ac:cxnSpMk id="6" creationId="{E3064C80-D7B0-285F-CEE3-895499C945A0}"/>
          </ac:cxnSpMkLst>
        </pc:cxnChg>
      </pc:sldChg>
      <pc:sldChg chg="modSp mod">
        <pc:chgData name="yue chen" userId="9df375e74b2ce42f" providerId="LiveId" clId="{2BE618B9-ACCA-417F-BA0C-7FA9AF4FCBC3}" dt="2023-08-02T14:36:29.387" v="539" actId="255"/>
        <pc:sldMkLst>
          <pc:docMk/>
          <pc:sldMk cId="269787421" sldId="347"/>
        </pc:sldMkLst>
        <pc:spChg chg="mod">
          <ac:chgData name="yue chen" userId="9df375e74b2ce42f" providerId="LiveId" clId="{2BE618B9-ACCA-417F-BA0C-7FA9AF4FCBC3}" dt="2023-08-02T14:36:29.387" v="539" actId="255"/>
          <ac:spMkLst>
            <pc:docMk/>
            <pc:sldMk cId="269787421" sldId="347"/>
            <ac:spMk id="2" creationId="{00000000-0000-0000-0000-000000000000}"/>
          </ac:spMkLst>
        </pc:spChg>
        <pc:spChg chg="mod">
          <ac:chgData name="yue chen" userId="9df375e74b2ce42f" providerId="LiveId" clId="{2BE618B9-ACCA-417F-BA0C-7FA9AF4FCBC3}" dt="2023-08-02T13:57:24.779" v="211" actId="20577"/>
          <ac:spMkLst>
            <pc:docMk/>
            <pc:sldMk cId="269787421" sldId="347"/>
            <ac:spMk id="3" creationId="{00000000-0000-0000-0000-000000000000}"/>
          </ac:spMkLst>
        </pc:spChg>
      </pc:sldChg>
      <pc:sldChg chg="modSp mod">
        <pc:chgData name="yue chen" userId="9df375e74b2ce42f" providerId="LiveId" clId="{2BE618B9-ACCA-417F-BA0C-7FA9AF4FCBC3}" dt="2023-08-02T14:36:37.701" v="540" actId="255"/>
        <pc:sldMkLst>
          <pc:docMk/>
          <pc:sldMk cId="3996176702" sldId="348"/>
        </pc:sldMkLst>
        <pc:spChg chg="mod">
          <ac:chgData name="yue chen" userId="9df375e74b2ce42f" providerId="LiveId" clId="{2BE618B9-ACCA-417F-BA0C-7FA9AF4FCBC3}" dt="2023-08-02T14:36:37.701" v="540" actId="255"/>
          <ac:spMkLst>
            <pc:docMk/>
            <pc:sldMk cId="3996176702" sldId="348"/>
            <ac:spMk id="2" creationId="{00000000-0000-0000-0000-000000000000}"/>
          </ac:spMkLst>
        </pc:spChg>
        <pc:spChg chg="mod">
          <ac:chgData name="yue chen" userId="9df375e74b2ce42f" providerId="LiveId" clId="{2BE618B9-ACCA-417F-BA0C-7FA9AF4FCBC3}" dt="2023-08-02T13:57:29.622" v="213" actId="20577"/>
          <ac:spMkLst>
            <pc:docMk/>
            <pc:sldMk cId="3996176702" sldId="348"/>
            <ac:spMk id="3" creationId="{00000000-0000-0000-0000-000000000000}"/>
          </ac:spMkLst>
        </pc:spChg>
      </pc:sldChg>
      <pc:sldChg chg="modSp mod">
        <pc:chgData name="yue chen" userId="9df375e74b2ce42f" providerId="LiveId" clId="{2BE618B9-ACCA-417F-BA0C-7FA9AF4FCBC3}" dt="2023-08-02T14:36:44.770" v="541" actId="255"/>
        <pc:sldMkLst>
          <pc:docMk/>
          <pc:sldMk cId="2919936186" sldId="349"/>
        </pc:sldMkLst>
        <pc:spChg chg="mod">
          <ac:chgData name="yue chen" userId="9df375e74b2ce42f" providerId="LiveId" clId="{2BE618B9-ACCA-417F-BA0C-7FA9AF4FCBC3}" dt="2023-08-02T14:36:44.770" v="541" actId="255"/>
          <ac:spMkLst>
            <pc:docMk/>
            <pc:sldMk cId="2919936186" sldId="349"/>
            <ac:spMk id="2" creationId="{00000000-0000-0000-0000-000000000000}"/>
          </ac:spMkLst>
        </pc:spChg>
        <pc:spChg chg="mod">
          <ac:chgData name="yue chen" userId="9df375e74b2ce42f" providerId="LiveId" clId="{2BE618B9-ACCA-417F-BA0C-7FA9AF4FCBC3}" dt="2023-08-02T13:57:33.962" v="215" actId="20577"/>
          <ac:spMkLst>
            <pc:docMk/>
            <pc:sldMk cId="2919936186" sldId="349"/>
            <ac:spMk id="3" creationId="{00000000-0000-0000-0000-000000000000}"/>
          </ac:spMkLst>
        </pc:spChg>
      </pc:sldChg>
      <pc:sldChg chg="modSp mod">
        <pc:chgData name="yue chen" userId="9df375e74b2ce42f" providerId="LiveId" clId="{2BE618B9-ACCA-417F-BA0C-7FA9AF4FCBC3}" dt="2023-08-02T14:36:52.595" v="542" actId="255"/>
        <pc:sldMkLst>
          <pc:docMk/>
          <pc:sldMk cId="600039114" sldId="350"/>
        </pc:sldMkLst>
        <pc:spChg chg="mod">
          <ac:chgData name="yue chen" userId="9df375e74b2ce42f" providerId="LiveId" clId="{2BE618B9-ACCA-417F-BA0C-7FA9AF4FCBC3}" dt="2023-08-02T14:36:52.595" v="542" actId="255"/>
          <ac:spMkLst>
            <pc:docMk/>
            <pc:sldMk cId="600039114" sldId="350"/>
            <ac:spMk id="2" creationId="{00000000-0000-0000-0000-000000000000}"/>
          </ac:spMkLst>
        </pc:spChg>
        <pc:spChg chg="mod">
          <ac:chgData name="yue chen" userId="9df375e74b2ce42f" providerId="LiveId" clId="{2BE618B9-ACCA-417F-BA0C-7FA9AF4FCBC3}" dt="2023-08-02T13:57:37.978" v="217" actId="20577"/>
          <ac:spMkLst>
            <pc:docMk/>
            <pc:sldMk cId="600039114" sldId="350"/>
            <ac:spMk id="3" creationId="{00000000-0000-0000-0000-000000000000}"/>
          </ac:spMkLst>
        </pc:spChg>
      </pc:sldChg>
      <pc:sldChg chg="modSp mod">
        <pc:chgData name="yue chen" userId="9df375e74b2ce42f" providerId="LiveId" clId="{2BE618B9-ACCA-417F-BA0C-7FA9AF4FCBC3}" dt="2023-08-02T14:36:59.605" v="543" actId="255"/>
        <pc:sldMkLst>
          <pc:docMk/>
          <pc:sldMk cId="2414545769" sldId="351"/>
        </pc:sldMkLst>
        <pc:spChg chg="mod">
          <ac:chgData name="yue chen" userId="9df375e74b2ce42f" providerId="LiveId" clId="{2BE618B9-ACCA-417F-BA0C-7FA9AF4FCBC3}" dt="2023-08-02T14:36:59.605" v="543" actId="255"/>
          <ac:spMkLst>
            <pc:docMk/>
            <pc:sldMk cId="2414545769" sldId="351"/>
            <ac:spMk id="2" creationId="{00000000-0000-0000-0000-000000000000}"/>
          </ac:spMkLst>
        </pc:spChg>
        <pc:spChg chg="mod">
          <ac:chgData name="yue chen" userId="9df375e74b2ce42f" providerId="LiveId" clId="{2BE618B9-ACCA-417F-BA0C-7FA9AF4FCBC3}" dt="2023-08-02T13:57:42.731" v="219" actId="20577"/>
          <ac:spMkLst>
            <pc:docMk/>
            <pc:sldMk cId="2414545769" sldId="351"/>
            <ac:spMk id="3" creationId="{00000000-0000-0000-0000-000000000000}"/>
          </ac:spMkLst>
        </pc:spChg>
        <pc:spChg chg="mod">
          <ac:chgData name="yue chen" userId="9df375e74b2ce42f" providerId="LiveId" clId="{2BE618B9-ACCA-417F-BA0C-7FA9AF4FCBC3}" dt="2023-08-02T13:44:49.765" v="104" actId="113"/>
          <ac:spMkLst>
            <pc:docMk/>
            <pc:sldMk cId="2414545769" sldId="351"/>
            <ac:spMk id="7" creationId="{757C7C45-69DE-EA8A-6BD9-1DF894588BE0}"/>
          </ac:spMkLst>
        </pc:spChg>
        <pc:picChg chg="mod">
          <ac:chgData name="yue chen" userId="9df375e74b2ce42f" providerId="LiveId" clId="{2BE618B9-ACCA-417F-BA0C-7FA9AF4FCBC3}" dt="2023-08-02T13:44:20.098" v="101" actId="1076"/>
          <ac:picMkLst>
            <pc:docMk/>
            <pc:sldMk cId="2414545769" sldId="351"/>
            <ac:picMk id="6" creationId="{F7CF31EB-D452-02BF-8BC3-9535D2874177}"/>
          </ac:picMkLst>
        </pc:picChg>
      </pc:sldChg>
      <pc:sldChg chg="addSp modSp add mod">
        <pc:chgData name="yue chen" userId="9df375e74b2ce42f" providerId="LiveId" clId="{2BE618B9-ACCA-417F-BA0C-7FA9AF4FCBC3}" dt="2023-08-02T14:19:07.235" v="405" actId="108"/>
        <pc:sldMkLst>
          <pc:docMk/>
          <pc:sldMk cId="2224227098" sldId="352"/>
        </pc:sldMkLst>
        <pc:spChg chg="mod">
          <ac:chgData name="yue chen" userId="9df375e74b2ce42f" providerId="LiveId" clId="{2BE618B9-ACCA-417F-BA0C-7FA9AF4FCBC3}" dt="2023-08-02T13:57:15.353" v="208" actId="20577"/>
          <ac:spMkLst>
            <pc:docMk/>
            <pc:sldMk cId="2224227098" sldId="352"/>
            <ac:spMk id="2" creationId="{00000000-0000-0000-0000-000000000000}"/>
          </ac:spMkLst>
        </pc:spChg>
        <pc:spChg chg="mod">
          <ac:chgData name="yue chen" userId="9df375e74b2ce42f" providerId="LiveId" clId="{2BE618B9-ACCA-417F-BA0C-7FA9AF4FCBC3}" dt="2023-08-02T13:57:13.768" v="207" actId="20577"/>
          <ac:spMkLst>
            <pc:docMk/>
            <pc:sldMk cId="2224227098" sldId="352"/>
            <ac:spMk id="3" creationId="{00000000-0000-0000-0000-000000000000}"/>
          </ac:spMkLst>
        </pc:spChg>
        <pc:spChg chg="add mod">
          <ac:chgData name="yue chen" userId="9df375e74b2ce42f" providerId="LiveId" clId="{2BE618B9-ACCA-417F-BA0C-7FA9AF4FCBC3}" dt="2023-08-02T14:00:30.365" v="229" actId="114"/>
          <ac:spMkLst>
            <pc:docMk/>
            <pc:sldMk cId="2224227098" sldId="352"/>
            <ac:spMk id="5" creationId="{F370E7E9-208A-0758-38E0-E3E3FCC6D8D6}"/>
          </ac:spMkLst>
        </pc:spChg>
        <pc:spChg chg="add mod">
          <ac:chgData name="yue chen" userId="9df375e74b2ce42f" providerId="LiveId" clId="{2BE618B9-ACCA-417F-BA0C-7FA9AF4FCBC3}" dt="2023-08-02T14:01:29.540" v="232" actId="208"/>
          <ac:spMkLst>
            <pc:docMk/>
            <pc:sldMk cId="2224227098" sldId="352"/>
            <ac:spMk id="6" creationId="{28D111B5-A4E5-5888-754C-3D969F65775D}"/>
          </ac:spMkLst>
        </pc:spChg>
        <pc:spChg chg="mod">
          <ac:chgData name="yue chen" userId="9df375e74b2ce42f" providerId="LiveId" clId="{2BE618B9-ACCA-417F-BA0C-7FA9AF4FCBC3}" dt="2023-08-02T14:19:07.235" v="405" actId="108"/>
          <ac:spMkLst>
            <pc:docMk/>
            <pc:sldMk cId="2224227098" sldId="352"/>
            <ac:spMk id="9" creationId="{7FCF70B8-670E-40A6-B365-36A8B48ED586}"/>
          </ac:spMkLst>
        </pc:spChg>
        <pc:cxnChg chg="add mod">
          <ac:chgData name="yue chen" userId="9df375e74b2ce42f" providerId="LiveId" clId="{2BE618B9-ACCA-417F-BA0C-7FA9AF4FCBC3}" dt="2023-08-02T14:01:57.995" v="236" actId="692"/>
          <ac:cxnSpMkLst>
            <pc:docMk/>
            <pc:sldMk cId="2224227098" sldId="352"/>
            <ac:cxnSpMk id="8" creationId="{50A2C578-305E-EA99-F012-8957C3196662}"/>
          </ac:cxnSpMkLst>
        </pc:cxnChg>
      </pc:sldChg>
      <pc:sldChg chg="addSp delSp modSp add mod">
        <pc:chgData name="yue chen" userId="9df375e74b2ce42f" providerId="LiveId" clId="{2BE618B9-ACCA-417F-BA0C-7FA9AF4FCBC3}" dt="2023-08-02T14:28:07.165" v="476" actId="113"/>
        <pc:sldMkLst>
          <pc:docMk/>
          <pc:sldMk cId="4039009192" sldId="353"/>
        </pc:sldMkLst>
        <pc:spChg chg="mod">
          <ac:chgData name="yue chen" userId="9df375e74b2ce42f" providerId="LiveId" clId="{2BE618B9-ACCA-417F-BA0C-7FA9AF4FCBC3}" dt="2023-08-02T14:28:07.165" v="476" actId="113"/>
          <ac:spMkLst>
            <pc:docMk/>
            <pc:sldMk cId="4039009192" sldId="353"/>
            <ac:spMk id="5" creationId="{F370E7E9-208A-0758-38E0-E3E3FCC6D8D6}"/>
          </ac:spMkLst>
        </pc:spChg>
        <pc:spChg chg="del">
          <ac:chgData name="yue chen" userId="9df375e74b2ce42f" providerId="LiveId" clId="{2BE618B9-ACCA-417F-BA0C-7FA9AF4FCBC3}" dt="2023-08-02T14:06:53.107" v="309" actId="478"/>
          <ac:spMkLst>
            <pc:docMk/>
            <pc:sldMk cId="4039009192" sldId="353"/>
            <ac:spMk id="6" creationId="{28D111B5-A4E5-5888-754C-3D969F65775D}"/>
          </ac:spMkLst>
        </pc:spChg>
        <pc:spChg chg="add del">
          <ac:chgData name="yue chen" userId="9df375e74b2ce42f" providerId="LiveId" clId="{2BE618B9-ACCA-417F-BA0C-7FA9AF4FCBC3}" dt="2023-08-02T14:25:33.823" v="454"/>
          <ac:spMkLst>
            <pc:docMk/>
            <pc:sldMk cId="4039009192" sldId="353"/>
            <ac:spMk id="7" creationId="{1EB697EE-6B15-32DF-BFDA-97EAAB3ACA52}"/>
          </ac:spMkLst>
        </pc:spChg>
        <pc:spChg chg="mod">
          <ac:chgData name="yue chen" userId="9df375e74b2ce42f" providerId="LiveId" clId="{2BE618B9-ACCA-417F-BA0C-7FA9AF4FCBC3}" dt="2023-08-02T14:26:33.263" v="462" actId="114"/>
          <ac:spMkLst>
            <pc:docMk/>
            <pc:sldMk cId="4039009192" sldId="353"/>
            <ac:spMk id="9" creationId="{7FCF70B8-670E-40A6-B365-36A8B48ED586}"/>
          </ac:spMkLst>
        </pc:spChg>
        <pc:cxnChg chg="del mod">
          <ac:chgData name="yue chen" userId="9df375e74b2ce42f" providerId="LiveId" clId="{2BE618B9-ACCA-417F-BA0C-7FA9AF4FCBC3}" dt="2023-08-02T14:06:54.043" v="310" actId="478"/>
          <ac:cxnSpMkLst>
            <pc:docMk/>
            <pc:sldMk cId="4039009192" sldId="353"/>
            <ac:cxnSpMk id="8" creationId="{50A2C578-305E-EA99-F012-8957C3196662}"/>
          </ac:cxnSpMkLst>
        </pc:cxnChg>
      </pc:sldChg>
      <pc:sldChg chg="modSp add mod">
        <pc:chgData name="yue chen" userId="9df375e74b2ce42f" providerId="LiveId" clId="{2BE618B9-ACCA-417F-BA0C-7FA9AF4FCBC3}" dt="2023-08-02T14:18:26.528" v="400" actId="255"/>
        <pc:sldMkLst>
          <pc:docMk/>
          <pc:sldMk cId="2341012078" sldId="354"/>
        </pc:sldMkLst>
        <pc:spChg chg="mod">
          <ac:chgData name="yue chen" userId="9df375e74b2ce42f" providerId="LiveId" clId="{2BE618B9-ACCA-417F-BA0C-7FA9AF4FCBC3}" dt="2023-08-02T14:18:26.528" v="400" actId="255"/>
          <ac:spMkLst>
            <pc:docMk/>
            <pc:sldMk cId="2341012078" sldId="354"/>
            <ac:spMk id="9" creationId="{7FCF70B8-670E-40A6-B365-36A8B48ED586}"/>
          </ac:spMkLst>
        </pc:spChg>
      </pc:sldChg>
      <pc:sldChg chg="modSp add mod">
        <pc:chgData name="yue chen" userId="9df375e74b2ce42f" providerId="LiveId" clId="{2BE618B9-ACCA-417F-BA0C-7FA9AF4FCBC3}" dt="2023-08-02T14:18:04.833" v="397" actId="255"/>
        <pc:sldMkLst>
          <pc:docMk/>
          <pc:sldMk cId="4237255559" sldId="355"/>
        </pc:sldMkLst>
        <pc:spChg chg="mod">
          <ac:chgData name="yue chen" userId="9df375e74b2ce42f" providerId="LiveId" clId="{2BE618B9-ACCA-417F-BA0C-7FA9AF4FCBC3}" dt="2023-08-02T14:18:04.833" v="397" actId="255"/>
          <ac:spMkLst>
            <pc:docMk/>
            <pc:sldMk cId="4237255559" sldId="355"/>
            <ac:spMk id="9" creationId="{7FCF70B8-670E-40A6-B365-36A8B48ED586}"/>
          </ac:spMkLst>
        </pc:spChg>
      </pc:sldChg>
      <pc:sldChg chg="delSp modSp add mod">
        <pc:chgData name="yue chen" userId="9df375e74b2ce42f" providerId="LiveId" clId="{2BE618B9-ACCA-417F-BA0C-7FA9AF4FCBC3}" dt="2023-08-02T14:48:23.250" v="593" actId="255"/>
        <pc:sldMkLst>
          <pc:docMk/>
          <pc:sldMk cId="3890312756" sldId="356"/>
        </pc:sldMkLst>
        <pc:spChg chg="mod">
          <ac:chgData name="yue chen" userId="9df375e74b2ce42f" providerId="LiveId" clId="{2BE618B9-ACCA-417F-BA0C-7FA9AF4FCBC3}" dt="2023-08-02T14:48:23.250" v="593" actId="255"/>
          <ac:spMkLst>
            <pc:docMk/>
            <pc:sldMk cId="3890312756" sldId="356"/>
            <ac:spMk id="9" creationId="{7FCF70B8-670E-40A6-B365-36A8B48ED586}"/>
          </ac:spMkLst>
        </pc:spChg>
        <pc:spChg chg="del">
          <ac:chgData name="yue chen" userId="9df375e74b2ce42f" providerId="LiveId" clId="{2BE618B9-ACCA-417F-BA0C-7FA9AF4FCBC3}" dt="2023-08-02T14:38:12.211" v="549" actId="478"/>
          <ac:spMkLst>
            <pc:docMk/>
            <pc:sldMk cId="3890312756" sldId="356"/>
            <ac:spMk id="13" creationId="{0FE21FE8-7E35-0B03-08B6-FF71778BB4EF}"/>
          </ac:spMkLst>
        </pc:spChg>
        <pc:spChg chg="del">
          <ac:chgData name="yue chen" userId="9df375e74b2ce42f" providerId="LiveId" clId="{2BE618B9-ACCA-417F-BA0C-7FA9AF4FCBC3}" dt="2023-08-02T14:38:14.205" v="550" actId="478"/>
          <ac:spMkLst>
            <pc:docMk/>
            <pc:sldMk cId="3890312756" sldId="356"/>
            <ac:spMk id="14" creationId="{53C7FE78-2319-DD65-689A-8A7AB80367C9}"/>
          </ac:spMkLst>
        </pc:spChg>
        <pc:picChg chg="del">
          <ac:chgData name="yue chen" userId="9df375e74b2ce42f" providerId="LiveId" clId="{2BE618B9-ACCA-417F-BA0C-7FA9AF4FCBC3}" dt="2023-08-02T14:37:34.492" v="545" actId="478"/>
          <ac:picMkLst>
            <pc:docMk/>
            <pc:sldMk cId="3890312756" sldId="356"/>
            <ac:picMk id="8" creationId="{12AB45EA-16BE-854E-9AFC-8ABE3760372C}"/>
          </ac:picMkLst>
        </pc:picChg>
        <pc:cxnChg chg="del">
          <ac:chgData name="yue chen" userId="9df375e74b2ce42f" providerId="LiveId" clId="{2BE618B9-ACCA-417F-BA0C-7FA9AF4FCBC3}" dt="2023-08-02T14:38:15.547" v="551" actId="478"/>
          <ac:cxnSpMkLst>
            <pc:docMk/>
            <pc:sldMk cId="3890312756" sldId="356"/>
            <ac:cxnSpMk id="6" creationId="{E3064C80-D7B0-285F-CEE3-895499C945A0}"/>
          </ac:cxnSpMkLst>
        </pc:cxnChg>
      </pc:sldChg>
      <pc:sldChg chg="addSp delSp modSp add mod">
        <pc:chgData name="yue chen" userId="9df375e74b2ce42f" providerId="LiveId" clId="{2BE618B9-ACCA-417F-BA0C-7FA9AF4FCBC3}" dt="2023-08-02T14:46:59.940" v="589" actId="1076"/>
        <pc:sldMkLst>
          <pc:docMk/>
          <pc:sldMk cId="1734632758" sldId="357"/>
        </pc:sldMkLst>
        <pc:spChg chg="add del">
          <ac:chgData name="yue chen" userId="9df375e74b2ce42f" providerId="LiveId" clId="{2BE618B9-ACCA-417F-BA0C-7FA9AF4FCBC3}" dt="2023-08-02T14:44:10.765" v="572"/>
          <ac:spMkLst>
            <pc:docMk/>
            <pc:sldMk cId="1734632758" sldId="357"/>
            <ac:spMk id="5" creationId="{5A452435-BF37-F8F4-FB75-A306173570AB}"/>
          </ac:spMkLst>
        </pc:spChg>
        <pc:spChg chg="add del">
          <ac:chgData name="yue chen" userId="9df375e74b2ce42f" providerId="LiveId" clId="{2BE618B9-ACCA-417F-BA0C-7FA9AF4FCBC3}" dt="2023-08-02T14:44:10.765" v="572"/>
          <ac:spMkLst>
            <pc:docMk/>
            <pc:sldMk cId="1734632758" sldId="357"/>
            <ac:spMk id="6" creationId="{E1F7E7F2-35FB-5BB4-AB8B-AF761B24168F}"/>
          </ac:spMkLst>
        </pc:spChg>
        <pc:spChg chg="add mod">
          <ac:chgData name="yue chen" userId="9df375e74b2ce42f" providerId="LiveId" clId="{2BE618B9-ACCA-417F-BA0C-7FA9AF4FCBC3}" dt="2023-08-02T14:45:23.156" v="581" actId="1076"/>
          <ac:spMkLst>
            <pc:docMk/>
            <pc:sldMk cId="1734632758" sldId="357"/>
            <ac:spMk id="8" creationId="{211E5236-C4F5-7B57-67BB-C33AD18AADF8}"/>
          </ac:spMkLst>
        </pc:spChg>
        <pc:spChg chg="mod">
          <ac:chgData name="yue chen" userId="9df375e74b2ce42f" providerId="LiveId" clId="{2BE618B9-ACCA-417F-BA0C-7FA9AF4FCBC3}" dt="2023-08-02T14:44:41.821" v="578" actId="20577"/>
          <ac:spMkLst>
            <pc:docMk/>
            <pc:sldMk cId="1734632758" sldId="357"/>
            <ac:spMk id="9" creationId="{7FCF70B8-670E-40A6-B365-36A8B48ED586}"/>
          </ac:spMkLst>
        </pc:spChg>
        <pc:spChg chg="add mod">
          <ac:chgData name="yue chen" userId="9df375e74b2ce42f" providerId="LiveId" clId="{2BE618B9-ACCA-417F-BA0C-7FA9AF4FCBC3}" dt="2023-08-02T14:46:01.340" v="587" actId="1076"/>
          <ac:spMkLst>
            <pc:docMk/>
            <pc:sldMk cId="1734632758" sldId="357"/>
            <ac:spMk id="10" creationId="{3AAF0819-7BB2-8A71-D2E7-6E9F580FCEF6}"/>
          </ac:spMkLst>
        </pc:spChg>
        <pc:picChg chg="add mod">
          <ac:chgData name="yue chen" userId="9df375e74b2ce42f" providerId="LiveId" clId="{2BE618B9-ACCA-417F-BA0C-7FA9AF4FCBC3}" dt="2023-08-02T14:46:59.940" v="589" actId="1076"/>
          <ac:picMkLst>
            <pc:docMk/>
            <pc:sldMk cId="1734632758" sldId="357"/>
            <ac:picMk id="12" creationId="{910E212D-AEC8-5E1F-D03A-EFBA491E575C}"/>
          </ac:picMkLst>
        </pc:picChg>
      </pc:sldChg>
      <pc:sldChg chg="addSp delSp modSp add mod">
        <pc:chgData name="yue chen" userId="9df375e74b2ce42f" providerId="LiveId" clId="{2BE618B9-ACCA-417F-BA0C-7FA9AF4FCBC3}" dt="2023-08-02T14:57:46.021" v="653" actId="1076"/>
        <pc:sldMkLst>
          <pc:docMk/>
          <pc:sldMk cId="1423534885" sldId="358"/>
        </pc:sldMkLst>
        <pc:spChg chg="add del mod">
          <ac:chgData name="yue chen" userId="9df375e74b2ce42f" providerId="LiveId" clId="{2BE618B9-ACCA-417F-BA0C-7FA9AF4FCBC3}" dt="2023-08-02T14:49:11.621" v="599" actId="478"/>
          <ac:spMkLst>
            <pc:docMk/>
            <pc:sldMk cId="1423534885" sldId="358"/>
            <ac:spMk id="6" creationId="{88E13E23-B9BA-52AE-E9A1-93086A580FCB}"/>
          </ac:spMkLst>
        </pc:spChg>
        <pc:spChg chg="add mod">
          <ac:chgData name="yue chen" userId="9df375e74b2ce42f" providerId="LiveId" clId="{2BE618B9-ACCA-417F-BA0C-7FA9AF4FCBC3}" dt="2023-08-02T14:57:32.727" v="652" actId="114"/>
          <ac:spMkLst>
            <pc:docMk/>
            <pc:sldMk cId="1423534885" sldId="358"/>
            <ac:spMk id="7" creationId="{516C7B41-8122-DD74-7D02-C31A0E028177}"/>
          </ac:spMkLst>
        </pc:spChg>
        <pc:spChg chg="del">
          <ac:chgData name="yue chen" userId="9df375e74b2ce42f" providerId="LiveId" clId="{2BE618B9-ACCA-417F-BA0C-7FA9AF4FCBC3}" dt="2023-08-02T14:48:41.412" v="596" actId="478"/>
          <ac:spMkLst>
            <pc:docMk/>
            <pc:sldMk cId="1423534885" sldId="358"/>
            <ac:spMk id="8" creationId="{211E5236-C4F5-7B57-67BB-C33AD18AADF8}"/>
          </ac:spMkLst>
        </pc:spChg>
        <pc:spChg chg="del">
          <ac:chgData name="yue chen" userId="9df375e74b2ce42f" providerId="LiveId" clId="{2BE618B9-ACCA-417F-BA0C-7FA9AF4FCBC3}" dt="2023-08-02T14:49:09.533" v="598" actId="478"/>
          <ac:spMkLst>
            <pc:docMk/>
            <pc:sldMk cId="1423534885" sldId="358"/>
            <ac:spMk id="9" creationId="{7FCF70B8-670E-40A6-B365-36A8B48ED586}"/>
          </ac:spMkLst>
        </pc:spChg>
        <pc:spChg chg="del">
          <ac:chgData name="yue chen" userId="9df375e74b2ce42f" providerId="LiveId" clId="{2BE618B9-ACCA-417F-BA0C-7FA9AF4FCBC3}" dt="2023-08-02T14:48:42.938" v="597" actId="478"/>
          <ac:spMkLst>
            <pc:docMk/>
            <pc:sldMk cId="1423534885" sldId="358"/>
            <ac:spMk id="10" creationId="{3AAF0819-7BB2-8A71-D2E7-6E9F580FCEF6}"/>
          </ac:spMkLst>
        </pc:spChg>
        <pc:spChg chg="add del">
          <ac:chgData name="yue chen" userId="9df375e74b2ce42f" providerId="LiveId" clId="{2BE618B9-ACCA-417F-BA0C-7FA9AF4FCBC3}" dt="2023-08-02T14:50:00.695" v="603"/>
          <ac:spMkLst>
            <pc:docMk/>
            <pc:sldMk cId="1423534885" sldId="358"/>
            <ac:spMk id="11" creationId="{161336EB-9A18-9AD1-C8C5-9A5F3DDBFC4E}"/>
          </ac:spMkLst>
        </pc:spChg>
        <pc:spChg chg="add mod">
          <ac:chgData name="yue chen" userId="9df375e74b2ce42f" providerId="LiveId" clId="{2BE618B9-ACCA-417F-BA0C-7FA9AF4FCBC3}" dt="2023-08-02T14:54:40.657" v="632" actId="255"/>
          <ac:spMkLst>
            <pc:docMk/>
            <pc:sldMk cId="1423534885" sldId="358"/>
            <ac:spMk id="13" creationId="{AE98D0AA-4E13-93F9-9504-CE380829092A}"/>
          </ac:spMkLst>
        </pc:spChg>
        <pc:spChg chg="add mod">
          <ac:chgData name="yue chen" userId="9df375e74b2ce42f" providerId="LiveId" clId="{2BE618B9-ACCA-417F-BA0C-7FA9AF4FCBC3}" dt="2023-08-02T14:55:56.150" v="643" actId="692"/>
          <ac:spMkLst>
            <pc:docMk/>
            <pc:sldMk cId="1423534885" sldId="358"/>
            <ac:spMk id="14" creationId="{D4031D4B-3C90-3995-871E-4A4AACE2E2F3}"/>
          </ac:spMkLst>
        </pc:spChg>
        <pc:spChg chg="add mod">
          <ac:chgData name="yue chen" userId="9df375e74b2ce42f" providerId="LiveId" clId="{2BE618B9-ACCA-417F-BA0C-7FA9AF4FCBC3}" dt="2023-08-02T14:57:46.021" v="653" actId="1076"/>
          <ac:spMkLst>
            <pc:docMk/>
            <pc:sldMk cId="1423534885" sldId="358"/>
            <ac:spMk id="15" creationId="{FB812932-ECF6-8C96-A877-84A79E1F2527}"/>
          </ac:spMkLst>
        </pc:spChg>
        <pc:picChg chg="del">
          <ac:chgData name="yue chen" userId="9df375e74b2ce42f" providerId="LiveId" clId="{2BE618B9-ACCA-417F-BA0C-7FA9AF4FCBC3}" dt="2023-08-02T14:48:39.875" v="595" actId="478"/>
          <ac:picMkLst>
            <pc:docMk/>
            <pc:sldMk cId="1423534885" sldId="358"/>
            <ac:picMk id="12" creationId="{910E212D-AEC8-5E1F-D03A-EFBA491E575C}"/>
          </ac:picMkLst>
        </pc:picChg>
      </pc:sldChg>
      <pc:sldChg chg="addSp delSp modSp add mod setBg">
        <pc:chgData name="yue chen" userId="9df375e74b2ce42f" providerId="LiveId" clId="{2BE618B9-ACCA-417F-BA0C-7FA9AF4FCBC3}" dt="2023-08-02T16:11:31.098" v="906"/>
        <pc:sldMkLst>
          <pc:docMk/>
          <pc:sldMk cId="3326194506" sldId="359"/>
        </pc:sldMkLst>
        <pc:spChg chg="add del mod">
          <ac:chgData name="yue chen" userId="9df375e74b2ce42f" providerId="LiveId" clId="{2BE618B9-ACCA-417F-BA0C-7FA9AF4FCBC3}" dt="2023-08-02T15:37:57.317" v="668" actId="948"/>
          <ac:spMkLst>
            <pc:docMk/>
            <pc:sldMk cId="3326194506" sldId="359"/>
            <ac:spMk id="5" creationId="{350597AB-63EB-2678-D40D-9D5D85142DB1}"/>
          </ac:spMkLst>
        </pc:spChg>
        <pc:spChg chg="del">
          <ac:chgData name="yue chen" userId="9df375e74b2ce42f" providerId="LiveId" clId="{2BE618B9-ACCA-417F-BA0C-7FA9AF4FCBC3}" dt="2023-08-02T15:35:56.894" v="655" actId="478"/>
          <ac:spMkLst>
            <pc:docMk/>
            <pc:sldMk cId="3326194506" sldId="359"/>
            <ac:spMk id="13" creationId="{AE98D0AA-4E13-93F9-9504-CE380829092A}"/>
          </ac:spMkLst>
        </pc:spChg>
        <pc:spChg chg="del">
          <ac:chgData name="yue chen" userId="9df375e74b2ce42f" providerId="LiveId" clId="{2BE618B9-ACCA-417F-BA0C-7FA9AF4FCBC3}" dt="2023-08-02T15:35:58.431" v="656" actId="478"/>
          <ac:spMkLst>
            <pc:docMk/>
            <pc:sldMk cId="3326194506" sldId="359"/>
            <ac:spMk id="14" creationId="{D4031D4B-3C90-3995-871E-4A4AACE2E2F3}"/>
          </ac:spMkLst>
        </pc:spChg>
        <pc:spChg chg="del">
          <ac:chgData name="yue chen" userId="9df375e74b2ce42f" providerId="LiveId" clId="{2BE618B9-ACCA-417F-BA0C-7FA9AF4FCBC3}" dt="2023-08-02T15:35:59.727" v="657" actId="478"/>
          <ac:spMkLst>
            <pc:docMk/>
            <pc:sldMk cId="3326194506" sldId="359"/>
            <ac:spMk id="15" creationId="{FB812932-ECF6-8C96-A877-84A79E1F2527}"/>
          </ac:spMkLst>
        </pc:spChg>
        <pc:cxnChg chg="add del mod">
          <ac:chgData name="yue chen" userId="9df375e74b2ce42f" providerId="LiveId" clId="{2BE618B9-ACCA-417F-BA0C-7FA9AF4FCBC3}" dt="2023-08-02T15:39:55.147" v="690" actId="478"/>
          <ac:cxnSpMkLst>
            <pc:docMk/>
            <pc:sldMk cId="3326194506" sldId="359"/>
            <ac:cxnSpMk id="8" creationId="{D135877E-D4DF-C9CB-F89C-2DBE5B748B83}"/>
          </ac:cxnSpMkLst>
        </pc:cxnChg>
        <pc:cxnChg chg="add del mod">
          <ac:chgData name="yue chen" userId="9df375e74b2ce42f" providerId="LiveId" clId="{2BE618B9-ACCA-417F-BA0C-7FA9AF4FCBC3}" dt="2023-08-02T15:39:56.227" v="691" actId="478"/>
          <ac:cxnSpMkLst>
            <pc:docMk/>
            <pc:sldMk cId="3326194506" sldId="359"/>
            <ac:cxnSpMk id="11" creationId="{CCEE8011-F0B5-05C7-51ED-123CB8FF08A6}"/>
          </ac:cxnSpMkLst>
        </pc:cxnChg>
        <pc:cxnChg chg="add del mod">
          <ac:chgData name="yue chen" userId="9df375e74b2ce42f" providerId="LiveId" clId="{2BE618B9-ACCA-417F-BA0C-7FA9AF4FCBC3}" dt="2023-08-02T15:39:57.343" v="692" actId="478"/>
          <ac:cxnSpMkLst>
            <pc:docMk/>
            <pc:sldMk cId="3326194506" sldId="359"/>
            <ac:cxnSpMk id="16" creationId="{7D0AF3DD-DBB4-7EB9-10F6-24A52111F2D7}"/>
          </ac:cxnSpMkLst>
        </pc:cxnChg>
      </pc:sldChg>
      <pc:sldChg chg="delSp modSp add mod">
        <pc:chgData name="yue chen" userId="9df375e74b2ce42f" providerId="LiveId" clId="{2BE618B9-ACCA-417F-BA0C-7FA9AF4FCBC3}" dt="2023-08-02T15:42:47.619" v="707" actId="27636"/>
        <pc:sldMkLst>
          <pc:docMk/>
          <pc:sldMk cId="1237403611" sldId="360"/>
        </pc:sldMkLst>
        <pc:spChg chg="del">
          <ac:chgData name="yue chen" userId="9df375e74b2ce42f" providerId="LiveId" clId="{2BE618B9-ACCA-417F-BA0C-7FA9AF4FCBC3}" dt="2023-08-02T15:40:44.877" v="694" actId="478"/>
          <ac:spMkLst>
            <pc:docMk/>
            <pc:sldMk cId="1237403611" sldId="360"/>
            <ac:spMk id="8" creationId="{211E5236-C4F5-7B57-67BB-C33AD18AADF8}"/>
          </ac:spMkLst>
        </pc:spChg>
        <pc:spChg chg="mod">
          <ac:chgData name="yue chen" userId="9df375e74b2ce42f" providerId="LiveId" clId="{2BE618B9-ACCA-417F-BA0C-7FA9AF4FCBC3}" dt="2023-08-02T15:42:47.619" v="707" actId="27636"/>
          <ac:spMkLst>
            <pc:docMk/>
            <pc:sldMk cId="1237403611" sldId="360"/>
            <ac:spMk id="9" creationId="{7FCF70B8-670E-40A6-B365-36A8B48ED586}"/>
          </ac:spMkLst>
        </pc:spChg>
        <pc:spChg chg="del">
          <ac:chgData name="yue chen" userId="9df375e74b2ce42f" providerId="LiveId" clId="{2BE618B9-ACCA-417F-BA0C-7FA9AF4FCBC3}" dt="2023-08-02T15:40:44.877" v="694" actId="478"/>
          <ac:spMkLst>
            <pc:docMk/>
            <pc:sldMk cId="1237403611" sldId="360"/>
            <ac:spMk id="10" creationId="{3AAF0819-7BB2-8A71-D2E7-6E9F580FCEF6}"/>
          </ac:spMkLst>
        </pc:spChg>
        <pc:picChg chg="del">
          <ac:chgData name="yue chen" userId="9df375e74b2ce42f" providerId="LiveId" clId="{2BE618B9-ACCA-417F-BA0C-7FA9AF4FCBC3}" dt="2023-08-02T15:40:44.877" v="694" actId="478"/>
          <ac:picMkLst>
            <pc:docMk/>
            <pc:sldMk cId="1237403611" sldId="360"/>
            <ac:picMk id="12" creationId="{910E212D-AEC8-5E1F-D03A-EFBA491E575C}"/>
          </ac:picMkLst>
        </pc:picChg>
      </pc:sldChg>
      <pc:sldChg chg="add del">
        <pc:chgData name="yue chen" userId="9df375e74b2ce42f" providerId="LiveId" clId="{2BE618B9-ACCA-417F-BA0C-7FA9AF4FCBC3}" dt="2023-08-02T15:36:50.594" v="663" actId="2696"/>
        <pc:sldMkLst>
          <pc:docMk/>
          <pc:sldMk cId="2301707927" sldId="360"/>
        </pc:sldMkLst>
      </pc:sldChg>
      <pc:sldChg chg="addSp delSp modSp add mod">
        <pc:chgData name="yue chen" userId="9df375e74b2ce42f" providerId="LiveId" clId="{2BE618B9-ACCA-417F-BA0C-7FA9AF4FCBC3}" dt="2023-08-02T16:07:13.470" v="881" actId="207"/>
        <pc:sldMkLst>
          <pc:docMk/>
          <pc:sldMk cId="294555792" sldId="361"/>
        </pc:sldMkLst>
        <pc:spChg chg="add mod">
          <ac:chgData name="yue chen" userId="9df375e74b2ce42f" providerId="LiveId" clId="{2BE618B9-ACCA-417F-BA0C-7FA9AF4FCBC3}" dt="2023-08-02T15:58:36.761" v="812" actId="164"/>
          <ac:spMkLst>
            <pc:docMk/>
            <pc:sldMk cId="294555792" sldId="361"/>
            <ac:spMk id="5" creationId="{BC684B89-A023-30CB-4826-2E5C5422D9BF}"/>
          </ac:spMkLst>
        </pc:spChg>
        <pc:spChg chg="add mod">
          <ac:chgData name="yue chen" userId="9df375e74b2ce42f" providerId="LiveId" clId="{2BE618B9-ACCA-417F-BA0C-7FA9AF4FCBC3}" dt="2023-08-02T15:58:36.761" v="812" actId="164"/>
          <ac:spMkLst>
            <pc:docMk/>
            <pc:sldMk cId="294555792" sldId="361"/>
            <ac:spMk id="8" creationId="{7BBD9872-C444-4686-AAD4-424AA375404F}"/>
          </ac:spMkLst>
        </pc:spChg>
        <pc:spChg chg="mod">
          <ac:chgData name="yue chen" userId="9df375e74b2ce42f" providerId="LiveId" clId="{2BE618B9-ACCA-417F-BA0C-7FA9AF4FCBC3}" dt="2023-08-02T16:07:13.470" v="881" actId="207"/>
          <ac:spMkLst>
            <pc:docMk/>
            <pc:sldMk cId="294555792" sldId="361"/>
            <ac:spMk id="9" creationId="{7FCF70B8-670E-40A6-B365-36A8B48ED586}"/>
          </ac:spMkLst>
        </pc:spChg>
        <pc:spChg chg="add mod">
          <ac:chgData name="yue chen" userId="9df375e74b2ce42f" providerId="LiveId" clId="{2BE618B9-ACCA-417F-BA0C-7FA9AF4FCBC3}" dt="2023-08-02T15:58:36.761" v="812" actId="164"/>
          <ac:spMkLst>
            <pc:docMk/>
            <pc:sldMk cId="294555792" sldId="361"/>
            <ac:spMk id="10" creationId="{632DB751-808D-B5D2-5943-6E30B83EF3E3}"/>
          </ac:spMkLst>
        </pc:spChg>
        <pc:spChg chg="add del mod">
          <ac:chgData name="yue chen" userId="9df375e74b2ce42f" providerId="LiveId" clId="{2BE618B9-ACCA-417F-BA0C-7FA9AF4FCBC3}" dt="2023-08-02T15:50:47.103" v="746" actId="478"/>
          <ac:spMkLst>
            <pc:docMk/>
            <pc:sldMk cId="294555792" sldId="361"/>
            <ac:spMk id="16" creationId="{F079F643-5961-3AE3-D02F-402484968642}"/>
          </ac:spMkLst>
        </pc:spChg>
        <pc:spChg chg="add mod">
          <ac:chgData name="yue chen" userId="9df375e74b2ce42f" providerId="LiveId" clId="{2BE618B9-ACCA-417F-BA0C-7FA9AF4FCBC3}" dt="2023-08-02T15:58:36.761" v="812" actId="164"/>
          <ac:spMkLst>
            <pc:docMk/>
            <pc:sldMk cId="294555792" sldId="361"/>
            <ac:spMk id="18" creationId="{0D752FA9-155D-C73B-70F0-425EC1CFB682}"/>
          </ac:spMkLst>
        </pc:spChg>
        <pc:spChg chg="add mod">
          <ac:chgData name="yue chen" userId="9df375e74b2ce42f" providerId="LiveId" clId="{2BE618B9-ACCA-417F-BA0C-7FA9AF4FCBC3}" dt="2023-08-02T15:58:36.761" v="812" actId="164"/>
          <ac:spMkLst>
            <pc:docMk/>
            <pc:sldMk cId="294555792" sldId="361"/>
            <ac:spMk id="19" creationId="{66EF0458-F589-B29E-D65F-15A47C54D2AB}"/>
          </ac:spMkLst>
        </pc:spChg>
        <pc:spChg chg="add mod">
          <ac:chgData name="yue chen" userId="9df375e74b2ce42f" providerId="LiveId" clId="{2BE618B9-ACCA-417F-BA0C-7FA9AF4FCBC3}" dt="2023-08-02T15:58:36.761" v="812" actId="164"/>
          <ac:spMkLst>
            <pc:docMk/>
            <pc:sldMk cId="294555792" sldId="361"/>
            <ac:spMk id="21" creationId="{5B5DC11D-112C-4A27-4231-172E40B6D763}"/>
          </ac:spMkLst>
        </pc:spChg>
        <pc:spChg chg="add del mod">
          <ac:chgData name="yue chen" userId="9df375e74b2ce42f" providerId="LiveId" clId="{2BE618B9-ACCA-417F-BA0C-7FA9AF4FCBC3}" dt="2023-08-02T15:51:30.477" v="756" actId="478"/>
          <ac:spMkLst>
            <pc:docMk/>
            <pc:sldMk cId="294555792" sldId="361"/>
            <ac:spMk id="26" creationId="{2704521C-FACA-E1A2-9A67-A2E67FA2AE9A}"/>
          </ac:spMkLst>
        </pc:spChg>
        <pc:spChg chg="add mod">
          <ac:chgData name="yue chen" userId="9df375e74b2ce42f" providerId="LiveId" clId="{2BE618B9-ACCA-417F-BA0C-7FA9AF4FCBC3}" dt="2023-08-02T15:58:36.761" v="812" actId="164"/>
          <ac:spMkLst>
            <pc:docMk/>
            <pc:sldMk cId="294555792" sldId="361"/>
            <ac:spMk id="27" creationId="{2771B295-D21D-252C-78C1-607D2E17A65F}"/>
          </ac:spMkLst>
        </pc:spChg>
        <pc:spChg chg="add mod">
          <ac:chgData name="yue chen" userId="9df375e74b2ce42f" providerId="LiveId" clId="{2BE618B9-ACCA-417F-BA0C-7FA9AF4FCBC3}" dt="2023-08-02T15:58:36.761" v="812" actId="164"/>
          <ac:spMkLst>
            <pc:docMk/>
            <pc:sldMk cId="294555792" sldId="361"/>
            <ac:spMk id="29" creationId="{A232C0F2-BCDB-2A0C-43D6-5C5A749A3D44}"/>
          </ac:spMkLst>
        </pc:spChg>
        <pc:spChg chg="add mod">
          <ac:chgData name="yue chen" userId="9df375e74b2ce42f" providerId="LiveId" clId="{2BE618B9-ACCA-417F-BA0C-7FA9AF4FCBC3}" dt="2023-08-02T15:58:36.761" v="812" actId="164"/>
          <ac:spMkLst>
            <pc:docMk/>
            <pc:sldMk cId="294555792" sldId="361"/>
            <ac:spMk id="30" creationId="{9804AF2A-36BD-F506-A8FE-15C971AA9F49}"/>
          </ac:spMkLst>
        </pc:spChg>
        <pc:spChg chg="add mod">
          <ac:chgData name="yue chen" userId="9df375e74b2ce42f" providerId="LiveId" clId="{2BE618B9-ACCA-417F-BA0C-7FA9AF4FCBC3}" dt="2023-08-02T15:58:36.761" v="812" actId="164"/>
          <ac:spMkLst>
            <pc:docMk/>
            <pc:sldMk cId="294555792" sldId="361"/>
            <ac:spMk id="31" creationId="{E88620F5-4326-9F81-B1AD-F1B5E1B24083}"/>
          </ac:spMkLst>
        </pc:spChg>
        <pc:spChg chg="add del">
          <ac:chgData name="yue chen" userId="9df375e74b2ce42f" providerId="LiveId" clId="{2BE618B9-ACCA-417F-BA0C-7FA9AF4FCBC3}" dt="2023-08-02T15:53:37.410" v="779" actId="22"/>
          <ac:spMkLst>
            <pc:docMk/>
            <pc:sldMk cId="294555792" sldId="361"/>
            <ac:spMk id="33" creationId="{4601A88D-2261-11BA-A35A-2843B1D8A0C2}"/>
          </ac:spMkLst>
        </pc:spChg>
        <pc:spChg chg="add mod">
          <ac:chgData name="yue chen" userId="9df375e74b2ce42f" providerId="LiveId" clId="{2BE618B9-ACCA-417F-BA0C-7FA9AF4FCBC3}" dt="2023-08-02T15:58:36.761" v="812" actId="164"/>
          <ac:spMkLst>
            <pc:docMk/>
            <pc:sldMk cId="294555792" sldId="361"/>
            <ac:spMk id="34" creationId="{5FBA53B8-A5CC-CC2D-2BF2-6DE261DA295B}"/>
          </ac:spMkLst>
        </pc:spChg>
        <pc:spChg chg="add del">
          <ac:chgData name="yue chen" userId="9df375e74b2ce42f" providerId="LiveId" clId="{2BE618B9-ACCA-417F-BA0C-7FA9AF4FCBC3}" dt="2023-08-02T15:54:10.409" v="788" actId="22"/>
          <ac:spMkLst>
            <pc:docMk/>
            <pc:sldMk cId="294555792" sldId="361"/>
            <ac:spMk id="36" creationId="{E2C35A32-1503-4859-ED56-FE21C1CF64B0}"/>
          </ac:spMkLst>
        </pc:spChg>
        <pc:spChg chg="add mod">
          <ac:chgData name="yue chen" userId="9df375e74b2ce42f" providerId="LiveId" clId="{2BE618B9-ACCA-417F-BA0C-7FA9AF4FCBC3}" dt="2023-08-02T15:58:36.761" v="812" actId="164"/>
          <ac:spMkLst>
            <pc:docMk/>
            <pc:sldMk cId="294555792" sldId="361"/>
            <ac:spMk id="37" creationId="{7BF13D79-4CF2-FE71-D15E-EE460D320977}"/>
          </ac:spMkLst>
        </pc:spChg>
        <pc:spChg chg="add mod">
          <ac:chgData name="yue chen" userId="9df375e74b2ce42f" providerId="LiveId" clId="{2BE618B9-ACCA-417F-BA0C-7FA9AF4FCBC3}" dt="2023-08-02T15:58:36.761" v="812" actId="164"/>
          <ac:spMkLst>
            <pc:docMk/>
            <pc:sldMk cId="294555792" sldId="361"/>
            <ac:spMk id="38" creationId="{211F6294-027A-2CDD-EF46-B3991F7E30EF}"/>
          </ac:spMkLst>
        </pc:spChg>
        <pc:grpChg chg="add mod">
          <ac:chgData name="yue chen" userId="9df375e74b2ce42f" providerId="LiveId" clId="{2BE618B9-ACCA-417F-BA0C-7FA9AF4FCBC3}" dt="2023-08-02T16:06:09.824" v="879" actId="1076"/>
          <ac:grpSpMkLst>
            <pc:docMk/>
            <pc:sldMk cId="294555792" sldId="361"/>
            <ac:grpSpMk id="39" creationId="{09ED351A-CBFD-1009-C498-300723AB673C}"/>
          </ac:grpSpMkLst>
        </pc:grpChg>
        <pc:cxnChg chg="add mod">
          <ac:chgData name="yue chen" userId="9df375e74b2ce42f" providerId="LiveId" clId="{2BE618B9-ACCA-417F-BA0C-7FA9AF4FCBC3}" dt="2023-08-02T15:58:36.761" v="812" actId="164"/>
          <ac:cxnSpMkLst>
            <pc:docMk/>
            <pc:sldMk cId="294555792" sldId="361"/>
            <ac:cxnSpMk id="7" creationId="{46690CD4-64FC-DDFF-FC03-9AB8BF72EF23}"/>
          </ac:cxnSpMkLst>
        </pc:cxnChg>
        <pc:cxnChg chg="add mod">
          <ac:chgData name="yue chen" userId="9df375e74b2ce42f" providerId="LiveId" clId="{2BE618B9-ACCA-417F-BA0C-7FA9AF4FCBC3}" dt="2023-08-02T15:58:36.761" v="812" actId="164"/>
          <ac:cxnSpMkLst>
            <pc:docMk/>
            <pc:sldMk cId="294555792" sldId="361"/>
            <ac:cxnSpMk id="11" creationId="{21C51BFF-33D8-D617-5312-774AB2D89A78}"/>
          </ac:cxnSpMkLst>
        </pc:cxnChg>
        <pc:cxnChg chg="add mod">
          <ac:chgData name="yue chen" userId="9df375e74b2ce42f" providerId="LiveId" clId="{2BE618B9-ACCA-417F-BA0C-7FA9AF4FCBC3}" dt="2023-08-02T15:58:36.761" v="812" actId="164"/>
          <ac:cxnSpMkLst>
            <pc:docMk/>
            <pc:sldMk cId="294555792" sldId="361"/>
            <ac:cxnSpMk id="17" creationId="{02EBC138-8185-2165-86E5-B514F2A04817}"/>
          </ac:cxnSpMkLst>
        </pc:cxnChg>
        <pc:cxnChg chg="add mod">
          <ac:chgData name="yue chen" userId="9df375e74b2ce42f" providerId="LiveId" clId="{2BE618B9-ACCA-417F-BA0C-7FA9AF4FCBC3}" dt="2023-08-02T15:58:36.761" v="812" actId="164"/>
          <ac:cxnSpMkLst>
            <pc:docMk/>
            <pc:sldMk cId="294555792" sldId="361"/>
            <ac:cxnSpMk id="20" creationId="{B5C5F19F-7FCB-BD41-A9C7-3F4A8996EC9B}"/>
          </ac:cxnSpMkLst>
        </pc:cxnChg>
        <pc:cxnChg chg="add mod">
          <ac:chgData name="yue chen" userId="9df375e74b2ce42f" providerId="LiveId" clId="{2BE618B9-ACCA-417F-BA0C-7FA9AF4FCBC3}" dt="2023-08-02T15:58:36.761" v="812" actId="164"/>
          <ac:cxnSpMkLst>
            <pc:docMk/>
            <pc:sldMk cId="294555792" sldId="361"/>
            <ac:cxnSpMk id="22" creationId="{D84128B6-57F9-7E49-9050-B72CDCE22BB4}"/>
          </ac:cxnSpMkLst>
        </pc:cxnChg>
        <pc:cxnChg chg="add mod">
          <ac:chgData name="yue chen" userId="9df375e74b2ce42f" providerId="LiveId" clId="{2BE618B9-ACCA-417F-BA0C-7FA9AF4FCBC3}" dt="2023-08-02T15:58:36.761" v="812" actId="164"/>
          <ac:cxnSpMkLst>
            <pc:docMk/>
            <pc:sldMk cId="294555792" sldId="361"/>
            <ac:cxnSpMk id="28" creationId="{7B5B1853-882B-FCFA-17C2-504ABDC6D6F9}"/>
          </ac:cxnSpMkLst>
        </pc:cxnChg>
      </pc:sldChg>
      <pc:sldChg chg="addSp delSp modSp add mod">
        <pc:chgData name="yue chen" userId="9df375e74b2ce42f" providerId="LiveId" clId="{2BE618B9-ACCA-417F-BA0C-7FA9AF4FCBC3}" dt="2023-08-02T16:11:52.870" v="908" actId="14100"/>
        <pc:sldMkLst>
          <pc:docMk/>
          <pc:sldMk cId="1371388037" sldId="362"/>
        </pc:sldMkLst>
        <pc:spChg chg="add mod">
          <ac:chgData name="yue chen" userId="9df375e74b2ce42f" providerId="LiveId" clId="{2BE618B9-ACCA-417F-BA0C-7FA9AF4FCBC3}" dt="2023-08-02T16:11:52.870" v="908" actId="14100"/>
          <ac:spMkLst>
            <pc:docMk/>
            <pc:sldMk cId="1371388037" sldId="362"/>
            <ac:spMk id="7" creationId="{9D3C514A-C375-50A1-26E5-649246693D69}"/>
          </ac:spMkLst>
        </pc:spChg>
        <pc:spChg chg="del">
          <ac:chgData name="yue chen" userId="9df375e74b2ce42f" providerId="LiveId" clId="{2BE618B9-ACCA-417F-BA0C-7FA9AF4FCBC3}" dt="2023-08-02T16:07:24.665" v="882" actId="478"/>
          <ac:spMkLst>
            <pc:docMk/>
            <pc:sldMk cId="1371388037" sldId="362"/>
            <ac:spMk id="8" creationId="{211E5236-C4F5-7B57-67BB-C33AD18AADF8}"/>
          </ac:spMkLst>
        </pc:spChg>
        <pc:spChg chg="mod">
          <ac:chgData name="yue chen" userId="9df375e74b2ce42f" providerId="LiveId" clId="{2BE618B9-ACCA-417F-BA0C-7FA9AF4FCBC3}" dt="2023-08-02T16:09:13.030" v="891" actId="14100"/>
          <ac:spMkLst>
            <pc:docMk/>
            <pc:sldMk cId="1371388037" sldId="362"/>
            <ac:spMk id="9" creationId="{7FCF70B8-670E-40A6-B365-36A8B48ED586}"/>
          </ac:spMkLst>
        </pc:spChg>
        <pc:spChg chg="del">
          <ac:chgData name="yue chen" userId="9df375e74b2ce42f" providerId="LiveId" clId="{2BE618B9-ACCA-417F-BA0C-7FA9AF4FCBC3}" dt="2023-08-02T16:07:24.665" v="882" actId="478"/>
          <ac:spMkLst>
            <pc:docMk/>
            <pc:sldMk cId="1371388037" sldId="362"/>
            <ac:spMk id="10" creationId="{3AAF0819-7BB2-8A71-D2E7-6E9F580FCEF6}"/>
          </ac:spMkLst>
        </pc:spChg>
        <pc:picChg chg="add mod">
          <ac:chgData name="yue chen" userId="9df375e74b2ce42f" providerId="LiveId" clId="{2BE618B9-ACCA-417F-BA0C-7FA9AF4FCBC3}" dt="2023-08-02T16:09:06.431" v="890" actId="1076"/>
          <ac:picMkLst>
            <pc:docMk/>
            <pc:sldMk cId="1371388037" sldId="362"/>
            <ac:picMk id="6" creationId="{CB948708-F515-69FA-F025-4A482C128349}"/>
          </ac:picMkLst>
        </pc:picChg>
        <pc:picChg chg="del">
          <ac:chgData name="yue chen" userId="9df375e74b2ce42f" providerId="LiveId" clId="{2BE618B9-ACCA-417F-BA0C-7FA9AF4FCBC3}" dt="2023-08-02T16:07:24.665" v="882" actId="478"/>
          <ac:picMkLst>
            <pc:docMk/>
            <pc:sldMk cId="1371388037" sldId="362"/>
            <ac:picMk id="12" creationId="{910E212D-AEC8-5E1F-D03A-EFBA491E575C}"/>
          </ac:picMkLst>
        </pc:picChg>
      </pc:sldChg>
      <pc:sldChg chg="modSp add mod">
        <pc:chgData name="yue chen" userId="9df375e74b2ce42f" providerId="LiveId" clId="{2BE618B9-ACCA-417F-BA0C-7FA9AF4FCBC3}" dt="2023-08-02T16:14:05.215" v="940" actId="948"/>
        <pc:sldMkLst>
          <pc:docMk/>
          <pc:sldMk cId="2679407317" sldId="363"/>
        </pc:sldMkLst>
        <pc:spChg chg="mod">
          <ac:chgData name="yue chen" userId="9df375e74b2ce42f" providerId="LiveId" clId="{2BE618B9-ACCA-417F-BA0C-7FA9AF4FCBC3}" dt="2023-08-02T16:14:05.215" v="940" actId="948"/>
          <ac:spMkLst>
            <pc:docMk/>
            <pc:sldMk cId="2679407317" sldId="363"/>
            <ac:spMk id="9" creationId="{7FCF70B8-670E-40A6-B365-36A8B48ED586}"/>
          </ac:spMkLst>
        </pc:spChg>
      </pc:sldChg>
      <pc:sldChg chg="modSp add mod">
        <pc:chgData name="yue chen" userId="9df375e74b2ce42f" providerId="LiveId" clId="{2BE618B9-ACCA-417F-BA0C-7FA9AF4FCBC3}" dt="2023-08-02T16:17:00.286" v="997"/>
        <pc:sldMkLst>
          <pc:docMk/>
          <pc:sldMk cId="3397610510" sldId="364"/>
        </pc:sldMkLst>
        <pc:spChg chg="mod">
          <ac:chgData name="yue chen" userId="9df375e74b2ce42f" providerId="LiveId" clId="{2BE618B9-ACCA-417F-BA0C-7FA9AF4FCBC3}" dt="2023-08-02T16:17:00.286" v="997"/>
          <ac:spMkLst>
            <pc:docMk/>
            <pc:sldMk cId="3397610510" sldId="364"/>
            <ac:spMk id="9" creationId="{7FCF70B8-670E-40A6-B365-36A8B48ED58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2023/8/3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57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2023/8/3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r>
                  <a:rPr lang="zh-CN" altLang="en-US" sz="2400" b="1" dirty="0"/>
                  <a:t>回溯法的设计思想：</a:t>
                </a:r>
                <a:r>
                  <a:rPr lang="zh-CN" altLang="en-US" b="1" dirty="0"/>
                  <a:t>深度优先遍历</a:t>
                </a:r>
                <a:endParaRPr lang="en-US" altLang="zh-CN" b="1" dirty="0"/>
              </a:p>
              <a:p>
                <a:r>
                  <a:rPr lang="zh-CN" altLang="zh-CN" sz="2400" dirty="0">
                    <a:effectLst/>
                    <a:ea typeface="等线" panose="02010600030101010101" pitchFamily="2" charset="-122"/>
                    <a:cs typeface="Times New Roman" panose="02020603050405020304" pitchFamily="18" charset="0"/>
                  </a:rPr>
                  <a:t>在逐步生成解空间中一个状态向量的过程中，及时判断约束条件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2400" dirty="0">
                    <a:effectLst/>
                    <a:latin typeface="等线" panose="02010600030101010101" pitchFamily="2" charset="-122"/>
                    <a:cs typeface="Times New Roman" panose="02020603050405020304" pitchFamily="18" charset="0"/>
                  </a:rPr>
                  <a:t> </a:t>
                </a:r>
                <a:r>
                  <a:rPr lang="zh-CN" altLang="zh-CN" sz="2400" dirty="0">
                    <a:effectLst/>
                    <a:ea typeface="等线" panose="02010600030101010101" pitchFamily="2" charset="-122"/>
                    <a:cs typeface="Times New Roman" panose="02020603050405020304" pitchFamily="18" charset="0"/>
                  </a:rPr>
                  <a:t>是否满足</a:t>
                </a:r>
                <a:r>
                  <a:rPr lang="zh-CN" altLang="en-US" sz="2400" dirty="0">
                    <a:effectLst/>
                    <a:ea typeface="等线" panose="02010600030101010101" pitchFamily="2" charset="-122"/>
                    <a:cs typeface="Times New Roman" panose="02020603050405020304" pitchFamily="18" charset="0"/>
                  </a:rPr>
                  <a:t>：</a:t>
                </a:r>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等线" panose="02010600030101010101" pitchFamily="2" charset="-122"/>
                    <a:cs typeface="Times New Roman" panose="02020603050405020304" pitchFamily="18" charset="0"/>
                  </a:rPr>
                  <a:t>每步给状态向量的一个分量赋值</a:t>
                </a:r>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等线" panose="02010600030101010101" pitchFamily="2" charset="-122"/>
                    <a:cs typeface="Times New Roman" panose="02020603050405020304" pitchFamily="18" charset="0"/>
                  </a:rPr>
                  <a:t>若已有满足约束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2400" dirty="0">
                    <a:effectLst/>
                    <a:latin typeface="等线" panose="02010600030101010101" pitchFamily="2" charset="-122"/>
                    <a:cs typeface="Times New Roman" panose="02020603050405020304" pitchFamily="18" charset="0"/>
                  </a:rPr>
                  <a:t> </a:t>
                </a:r>
                <a:r>
                  <a:rPr lang="zh-CN" altLang="zh-CN" sz="2400" dirty="0">
                    <a:effectLst/>
                    <a:ea typeface="等线" panose="02010600030101010101" pitchFamily="2" charset="-122"/>
                    <a:cs typeface="Times New Roman" panose="02020603050405020304" pitchFamily="18" charset="0"/>
                  </a:rPr>
                  <a:t>的部分解 </a:t>
                </a:r>
                <a14:m>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rPr>
                        </m:ctrlPr>
                      </m:dPr>
                      <m:e>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dirty="0">
                    <a:effectLst/>
                    <a:ea typeface="等线" panose="02010600030101010101" pitchFamily="2" charset="-122"/>
                    <a:cs typeface="Times New Roman" panose="02020603050405020304" pitchFamily="18" charset="0"/>
                  </a:rPr>
                  <a:t>，</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400" dirty="0">
                    <a:effectLst/>
                    <a:ea typeface="等线" panose="02010600030101010101" pitchFamily="2" charset="-122"/>
                    <a:cs typeface="Times New Roman" panose="02020603050405020304" pitchFamily="18" charset="0"/>
                  </a:rPr>
                  <a:t>，则添加下一个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2400" dirty="0">
                    <a:effectLst/>
                    <a:ea typeface="等线" panose="02010600030101010101" pitchFamily="2" charset="-122"/>
                    <a:cs typeface="Times New Roman" panose="02020603050405020304" pitchFamily="18" charset="0"/>
                  </a:rPr>
                  <a:t>，检查 </a:t>
                </a:r>
                <a14:m>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rPr>
                        </m:ctrlPr>
                      </m:dPr>
                      <m:e>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e>
                    </m:d>
                  </m:oMath>
                </a14:m>
                <a:r>
                  <a:rPr lang="en-US" altLang="zh-CN" sz="2400" dirty="0">
                    <a:effectLst/>
                    <a:latin typeface="等线" panose="02010600030101010101" pitchFamily="2" charset="-122"/>
                    <a:cs typeface="Times New Roman" panose="02020603050405020304" pitchFamily="18" charset="0"/>
                  </a:rPr>
                  <a:t> </a:t>
                </a:r>
                <a:r>
                  <a:rPr lang="zh-CN" altLang="zh-CN" sz="2400" dirty="0">
                    <a:effectLst/>
                    <a:ea typeface="等线" panose="02010600030101010101" pitchFamily="2" charset="-122"/>
                    <a:cs typeface="Times New Roman" panose="02020603050405020304" pitchFamily="18" charset="0"/>
                  </a:rPr>
                  <a:t>是否满足约束 </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𝑅</m:t>
                    </m:r>
                  </m:oMath>
                </a14:m>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等线" panose="02010600030101010101" pitchFamily="2" charset="-122"/>
                    <a:cs typeface="Times New Roman" panose="02020603050405020304" pitchFamily="18" charset="0"/>
                  </a:rPr>
                  <a:t>若满足则继续添加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sz="2400" dirty="0">
                    <a:effectLst/>
                    <a:ea typeface="等线" panose="02010600030101010101" pitchFamily="2" charset="-122"/>
                    <a:cs typeface="Times New Roman" panose="02020603050405020304" pitchFamily="18" charset="0"/>
                  </a:rPr>
                  <a:t>，否则尝试其它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oMath>
                </a14:m>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等线" panose="02010600030101010101" pitchFamily="2" charset="-122"/>
                    <a:cs typeface="Times New Roman" panose="02020603050405020304" pitchFamily="18" charset="0"/>
                  </a:rPr>
                  <a:t>若</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2400" dirty="0">
                    <a:effectLst/>
                    <a:ea typeface="等线" panose="02010600030101010101" pitchFamily="2" charset="-122"/>
                    <a:cs typeface="Times New Roman" panose="02020603050405020304" pitchFamily="18" charset="0"/>
                  </a:rPr>
                  <a:t>中所有元素都不能构成部分解，则从解中删除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dirty="0">
                    <a:effectLst/>
                    <a:ea typeface="等线" panose="02010600030101010101" pitchFamily="2" charset="-122"/>
                    <a:cs typeface="Times New Roman" panose="02020603050405020304" pitchFamily="18" charset="0"/>
                  </a:rPr>
                  <a:t>，回溯到</a:t>
                </a:r>
                <a14:m>
                  <m:oMath xmlns:m="http://schemas.openxmlformats.org/officeDocument/2006/math">
                    <m:d>
                      <m:dPr>
                        <m:ctrlPr>
                          <a:rPr lang="zh-CN" altLang="zh-CN" sz="2400" i="1">
                            <a:effectLst/>
                            <a:latin typeface="Cambria Math" panose="02040503050406030204" pitchFamily="18" charset="0"/>
                            <a:ea typeface="Cambria Math" panose="02040503050406030204" pitchFamily="18" charset="0"/>
                          </a:rPr>
                        </m:ctrlPr>
                      </m:dPr>
                      <m:e>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等线" panose="02010600030101010101" pitchFamily="2" charset="-122"/>
                                <a:cs typeface="Times New Roman" panose="02020603050405020304" pitchFamily="18" charset="0"/>
                              </a:rPr>
                              <m:t>1</m:t>
                            </m:r>
                          </m:sub>
                        </m:sSub>
                      </m:e>
                    </m:d>
                  </m:oMath>
                </a14:m>
                <a:r>
                  <a:rPr lang="zh-CN" altLang="zh-CN" sz="2400" dirty="0">
                    <a:effectLst/>
                    <a:ea typeface="等线" panose="02010600030101010101" pitchFamily="2" charset="-122"/>
                    <a:cs typeface="Times New Roman" panose="02020603050405020304" pitchFamily="18" charset="0"/>
                  </a:rPr>
                  <a:t>的状态</a:t>
                </a:r>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等线" panose="02010600030101010101" pitchFamily="2" charset="-122"/>
                    <a:cs typeface="Times New Roman" panose="02020603050405020304" pitchFamily="18" charset="0"/>
                  </a:rPr>
                  <a:t>添加下一个尚未考察过的</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dirty="0">
                    <a:effectLst/>
                    <a:ea typeface="等线" panose="02010600030101010101" pitchFamily="2" charset="-122"/>
                    <a:cs typeface="Times New Roman" panose="02020603050405020304" pitchFamily="18" charset="0"/>
                  </a:rPr>
                  <a:t>。</a:t>
                </a:r>
                <a:endParaRPr lang="en-US" altLang="zh-CN" sz="2400" dirty="0">
                  <a:effectLst/>
                  <a:ea typeface="等线" panose="02010600030101010101" pitchFamily="2" charset="-122"/>
                  <a:cs typeface="Times New Roman" panose="02020603050405020304" pitchFamily="18" charset="0"/>
                </a:endParaRPr>
              </a:p>
              <a:p>
                <a:r>
                  <a:rPr lang="zh-CN" altLang="zh-CN" sz="2400" dirty="0">
                    <a:effectLst/>
                    <a:ea typeface="等线" panose="02010600030101010101" pitchFamily="2" charset="-122"/>
                    <a:cs typeface="Times New Roman" panose="02020603050405020304" pitchFamily="18" charset="0"/>
                  </a:rPr>
                  <a:t>如此反复进行，直至得到全部解或证明无解。</a:t>
                </a:r>
                <a:endParaRPr lang="en-US" altLang="zh-CN" sz="2400" dirty="0">
                  <a:effectLst/>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zh-CN" altLang="en-US" sz="2400"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031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r>
              <a:rPr lang="zh-CN" altLang="en-US" sz="2400" dirty="0"/>
              <a:t>当某个结点向下一层的所有边都不能满足约束时，这个结点即被删除，同时以这个结点为根结点的整个子树也被删除，不必进行无用的遍历，所以回溯法通常比枚举法的效率高。</a:t>
            </a:r>
            <a:endParaRPr lang="en-US" altLang="zh-CN" sz="2400" dirty="0"/>
          </a:p>
          <a:p>
            <a:r>
              <a:rPr lang="zh-CN" altLang="en-US" sz="2400" dirty="0"/>
              <a:t>这个删除子树的过程被形象地称为“</a:t>
            </a:r>
            <a:r>
              <a:rPr lang="zh-CN" altLang="en-US" sz="2400" b="1" dirty="0"/>
              <a:t>剪枝</a:t>
            </a:r>
            <a:r>
              <a:rPr lang="zh-CN" altLang="en-US" sz="2400" dirty="0"/>
              <a:t>”。</a:t>
            </a:r>
            <a:endParaRPr lang="en-US" altLang="zh-CN" sz="2400" dirty="0"/>
          </a:p>
          <a:p>
            <a:endParaRPr lang="zh-CN" altLang="en-US" sz="2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11E5236-C4F5-7B57-67BB-C33AD18AADF8}"/>
                  </a:ext>
                </a:extLst>
              </p:cNvPr>
              <p:cNvSpPr txBox="1"/>
              <p:nvPr/>
            </p:nvSpPr>
            <p:spPr>
              <a:xfrm>
                <a:off x="447040" y="3250227"/>
                <a:ext cx="2400584" cy="824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𝑇</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m>
                            <m:mPr>
                              <m:plcHide m:val="on"/>
                              <m:mcs>
                                <m:mc>
                                  <m:mcPr>
                                    <m:count m:val="4"/>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1</m:t>
                                </m:r>
                              </m:e>
                              <m:e>
                                <m:r>
                                  <a:rPr lang="zh-CN" altLang="en-US" i="0">
                                    <a:latin typeface="Cambria Math" panose="02040503050406030204" pitchFamily="18" charset="0"/>
                                  </a:rPr>
                                  <m:t>0</m:t>
                                </m:r>
                              </m:e>
                              <m:e>
                                <m:r>
                                  <a:rPr lang="zh-CN" altLang="en-US" i="0">
                                    <a:latin typeface="Cambria Math" panose="02040503050406030204" pitchFamily="18" charset="0"/>
                                  </a:rPr>
                                  <m:t>1</m:t>
                                </m:r>
                              </m:e>
                            </m:mr>
                            <m:mr>
                              <m:e>
                                <m:r>
                                  <a:rPr lang="zh-CN" altLang="en-US" i="0">
                                    <a:latin typeface="Cambria Math" panose="02040503050406030204" pitchFamily="18" charset="0"/>
                                  </a:rPr>
                                  <m:t>1</m:t>
                                </m:r>
                              </m:e>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0</m:t>
                                </m:r>
                              </m:e>
                            </m:mr>
                            <m:mr>
                              <m:e>
                                <m:r>
                                  <a:rPr lang="zh-CN" altLang="en-US" i="0">
                                    <a:latin typeface="Cambria Math" panose="02040503050406030204" pitchFamily="18" charset="0"/>
                                  </a:rPr>
                                  <m:t>1</m:t>
                                </m:r>
                              </m:e>
                              <m:e>
                                <m:r>
                                  <a:rPr lang="zh-CN" altLang="en-US" i="0">
                                    <a:latin typeface="Cambria Math" panose="02040503050406030204" pitchFamily="18" charset="0"/>
                                  </a:rPr>
                                  <m:t>1</m:t>
                                </m:r>
                              </m:e>
                              <m:e>
                                <m:r>
                                  <a:rPr lang="zh-CN" altLang="en-US" i="0">
                                    <a:latin typeface="Cambria Math" panose="02040503050406030204" pitchFamily="18" charset="0"/>
                                  </a:rPr>
                                  <m:t>0</m:t>
                                </m:r>
                              </m:e>
                              <m:e>
                                <m:r>
                                  <a:rPr lang="zh-CN" altLang="en-US" i="0">
                                    <a:latin typeface="Cambria Math" panose="02040503050406030204" pitchFamily="18" charset="0"/>
                                  </a:rPr>
                                  <m:t>0</m:t>
                                </m:r>
                              </m:e>
                            </m:mr>
                          </m:m>
                        </m:e>
                      </m:d>
                    </m:oMath>
                  </m:oMathPara>
                </a14:m>
                <a:endParaRPr lang="zh-CN" altLang="en-US" dirty="0"/>
              </a:p>
            </p:txBody>
          </p:sp>
        </mc:Choice>
        <mc:Fallback xmlns="">
          <p:sp>
            <p:nvSpPr>
              <p:cNvPr id="8" name="文本框 7">
                <a:extLst>
                  <a:ext uri="{FF2B5EF4-FFF2-40B4-BE49-F238E27FC236}">
                    <a16:creationId xmlns:a16="http://schemas.microsoft.com/office/drawing/2014/main" id="{211E5236-C4F5-7B57-67BB-C33AD18AADF8}"/>
                  </a:ext>
                </a:extLst>
              </p:cNvPr>
              <p:cNvSpPr txBox="1">
                <a:spLocks noRot="1" noChangeAspect="1" noMove="1" noResize="1" noEditPoints="1" noAdjustHandles="1" noChangeArrowheads="1" noChangeShapeType="1" noTextEdit="1"/>
              </p:cNvSpPr>
              <p:nvPr/>
            </p:nvSpPr>
            <p:spPr>
              <a:xfrm>
                <a:off x="447040" y="3250227"/>
                <a:ext cx="2400584" cy="824906"/>
              </a:xfrm>
              <a:prstGeom prst="rect">
                <a:avLst/>
              </a:prstGeom>
              <a:blipFill>
                <a:blip r:embed="rId2"/>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AAF0819-7BB2-8A71-D2E7-6E9F580FCEF6}"/>
              </a:ext>
            </a:extLst>
          </p:cNvPr>
          <p:cNvSpPr txBox="1"/>
          <p:nvPr/>
        </p:nvSpPr>
        <p:spPr>
          <a:xfrm>
            <a:off x="738012" y="4215725"/>
            <a:ext cx="181864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人分</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本书</a:t>
            </a:r>
          </a:p>
        </p:txBody>
      </p:sp>
      <p:pic>
        <p:nvPicPr>
          <p:cNvPr id="12" name="图片 11" descr="图示&#10;&#10;中度可信度描述已自动生成">
            <a:extLst>
              <a:ext uri="{FF2B5EF4-FFF2-40B4-BE49-F238E27FC236}">
                <a16:creationId xmlns:a16="http://schemas.microsoft.com/office/drawing/2014/main" id="{910E212D-AEC8-5E1F-D03A-EFBA491E5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263" y="3250227"/>
            <a:ext cx="8067675" cy="2495550"/>
          </a:xfrm>
          <a:prstGeom prst="rect">
            <a:avLst/>
          </a:prstGeom>
        </p:spPr>
      </p:pic>
    </p:spTree>
    <p:extLst>
      <p:ext uri="{BB962C8B-B14F-4D97-AF65-F5344CB8AC3E}">
        <p14:creationId xmlns:p14="http://schemas.microsoft.com/office/powerpoint/2010/main" val="173463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516C7B41-8122-DD74-7D02-C31A0E028177}"/>
                  </a:ext>
                </a:extLst>
              </p:cNvPr>
              <p:cNvSpPr/>
              <p:nvPr/>
            </p:nvSpPr>
            <p:spPr>
              <a:xfrm>
                <a:off x="238760" y="1209040"/>
                <a:ext cx="6659880" cy="52019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en-US" sz="1800" dirty="0">
                    <a:effectLst/>
                    <a:ea typeface="等线" panose="02010600030101010101" pitchFamily="2" charset="-122"/>
                    <a:cs typeface="Times New Roman" panose="02020603050405020304" pitchFamily="18" charset="0"/>
                  </a:rPr>
                  <a:t>回溯法的通用伪代码 </a:t>
                </a:r>
                <a:r>
                  <a:rPr lang="en-US" altLang="zh-CN" sz="1800" dirty="0">
                    <a:effectLst/>
                    <a:ea typeface="等线" panose="02010600030101010101" pitchFamily="2" charset="-122"/>
                    <a:cs typeface="Times New Roman" panose="02020603050405020304" pitchFamily="18" charset="0"/>
                  </a:rPr>
                  <a:t>Backtracking (</a:t>
                </a:r>
                <a:r>
                  <a:rPr lang="en-US" altLang="zh-CN" sz="1800" i="1" dirty="0" err="1">
                    <a:effectLst/>
                    <a:ea typeface="等线" panose="02010600030101010101" pitchFamily="2" charset="-122"/>
                    <a:cs typeface="Times New Roman" panose="02020603050405020304" pitchFamily="18" charset="0"/>
                  </a:rPr>
                  <a:t>i</a:t>
                </a:r>
                <a:r>
                  <a:rPr lang="en-US" altLang="zh-CN" sz="1800" i="1" dirty="0">
                    <a:effectLst/>
                    <a:ea typeface="等线" panose="02010600030101010101" pitchFamily="2" charset="-122"/>
                    <a:cs typeface="Times New Roman" panose="02020603050405020304" pitchFamily="18" charset="0"/>
                  </a:rPr>
                  <a:t>, n</a:t>
                </a:r>
                <a:r>
                  <a:rPr lang="en-US" altLang="zh-CN" sz="1800" dirty="0">
                    <a:effectLst/>
                    <a:ea typeface="等线" panose="02010600030101010101" pitchFamily="2" charset="-12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42900" lvl="0" indent="-342900" algn="just">
                  <a:buFont typeface="+mj-lt"/>
                  <a:buAutoNum type="arabicPeriod"/>
                </a:pP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false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&gt;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均已解决，成功结束</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print </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true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else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for</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每一个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状态 </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满足问题得解的约束条件 </a:t>
                </a:r>
                <a14:m>
                  <m:oMath xmlns:m="http://schemas.openxmlformats.org/officeDocument/2006/math">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then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Backtracking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i</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继续深度优先搜索</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false 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说明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中所有元素都不能构成部分解</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消除</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的影响，回溯到</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e>
                    </m:d>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true 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找到了解</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break</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结束对所有</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zh-CN"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的检查</a:t>
                </a: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return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516C7B41-8122-DD74-7D02-C31A0E028177}"/>
                  </a:ext>
                </a:extLst>
              </p:cNvPr>
              <p:cNvSpPr>
                <a:spLocks noRot="1" noChangeAspect="1" noMove="1" noResize="1" noEditPoints="1" noAdjustHandles="1" noChangeArrowheads="1" noChangeShapeType="1" noTextEdit="1"/>
              </p:cNvSpPr>
              <p:nvPr/>
            </p:nvSpPr>
            <p:spPr>
              <a:xfrm>
                <a:off x="238760" y="1209040"/>
                <a:ext cx="6659880" cy="52019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b="-5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任意多边形: 形状 12">
                <a:extLst>
                  <a:ext uri="{FF2B5EF4-FFF2-40B4-BE49-F238E27FC236}">
                    <a16:creationId xmlns:a16="http://schemas.microsoft.com/office/drawing/2014/main" id="{AE98D0AA-4E13-93F9-9504-CE380829092A}"/>
                  </a:ext>
                </a:extLst>
              </p:cNvPr>
              <p:cNvSpPr/>
              <p:nvPr/>
            </p:nvSpPr>
            <p:spPr>
              <a:xfrm>
                <a:off x="6898640" y="1322070"/>
                <a:ext cx="5157786"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zh-CN" sz="1800" dirty="0">
                    <a:effectLst/>
                    <a:ea typeface="等线" panose="02010600030101010101" pitchFamily="2" charset="-122"/>
                    <a:cs typeface="Times New Roman" panose="02020603050405020304" pitchFamily="18" charset="0"/>
                  </a:rPr>
                  <a:t>枚举法的递归实现</a:t>
                </a:r>
                <a:r>
                  <a:rPr lang="en-US" altLang="zh-CN" sz="1800" dirty="0">
                    <a:effectLst/>
                    <a:ea typeface="等线" panose="02010600030101010101" pitchFamily="2" charset="-122"/>
                    <a:cs typeface="Times New Roman" panose="02020603050405020304" pitchFamily="18" charset="0"/>
                  </a:rPr>
                  <a:t> </a:t>
                </a:r>
                <a:r>
                  <a:rPr lang="pt-BR" altLang="zh-CN" sz="1800" dirty="0">
                    <a:effectLst/>
                    <a:latin typeface="等线" panose="02010600030101010101" pitchFamily="2" charset="-122"/>
                    <a:cs typeface="Times New Roman" panose="02020603050405020304" pitchFamily="18" charset="0"/>
                  </a:rPr>
                  <a:t>RecBF (</a:t>
                </a:r>
                <a:r>
                  <a:rPr lang="pt-BR" altLang="zh-CN" sz="1800" i="1" dirty="0">
                    <a:effectLst/>
                    <a:latin typeface="等线" panose="02010600030101010101" pitchFamily="2" charset="-122"/>
                    <a:cs typeface="Times New Roman" panose="02020603050405020304" pitchFamily="18" charset="0"/>
                  </a:rPr>
                  <a:t>T, s, i, n</a:t>
                </a:r>
                <a:r>
                  <a:rPr lang="pt-BR" altLang="zh-CN" sz="1800" dirty="0">
                    <a:effectLst/>
                    <a:latin typeface="等线" panose="02010600030101010101" pitchFamily="2" charset="-12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Font typeface="+mj-lt"/>
                  <a:buAutoNum type="arabicPeriod"/>
                </a:pPr>
                <a:r>
                  <a:rPr lang="en-US" altLang="zh-CN" sz="1600" b="1" dirty="0"/>
                  <a:t>if</a:t>
                </a:r>
                <a:r>
                  <a:rPr lang="en-US" altLang="zh-CN" sz="1600" dirty="0"/>
                  <a:t> </a:t>
                </a:r>
                <a:r>
                  <a:rPr lang="en-US" altLang="zh-CN" sz="1600" i="1" dirty="0" err="1"/>
                  <a:t>i</a:t>
                </a:r>
                <a:r>
                  <a:rPr lang="en-US" altLang="zh-CN" sz="1600" dirty="0"/>
                  <a:t> &gt; </a:t>
                </a:r>
                <a:r>
                  <a:rPr lang="en-US" altLang="zh-CN" sz="1600" i="1" dirty="0"/>
                  <a:t>n</a:t>
                </a:r>
                <a:r>
                  <a:rPr lang="en-US" altLang="zh-CN" sz="1600" dirty="0"/>
                  <a:t> </a:t>
                </a:r>
                <a:r>
                  <a:rPr lang="en-US" altLang="zh-CN" sz="1600" b="1" dirty="0"/>
                  <a:t>then  </a:t>
                </a:r>
                <a:r>
                  <a:rPr lang="en-US" altLang="zh-CN" sz="1600" dirty="0"/>
                  <a:t>//</a:t>
                </a:r>
                <a:r>
                  <a:rPr lang="zh-CN" altLang="zh-CN" sz="1600" dirty="0"/>
                  <a:t>完成了一组状态的枚举</a:t>
                </a:r>
              </a:p>
              <a:p>
                <a:pPr marL="342900" lvl="0" indent="-342900">
                  <a:buFont typeface="+mj-lt"/>
                  <a:buAutoNum type="arabicPeriod"/>
                </a:pPr>
                <a:r>
                  <a:rPr lang="en-US" altLang="zh-CN" sz="1600" dirty="0"/>
                  <a:t>|  </a:t>
                </a:r>
                <a:r>
                  <a:rPr lang="en-US" altLang="zh-CN" sz="1600" b="1" dirty="0"/>
                  <a:t>if</a:t>
                </a:r>
                <a:r>
                  <a:rPr lang="en-US" altLang="zh-CN" sz="1600" dirty="0"/>
                  <a:t> </a:t>
                </a:r>
                <a:r>
                  <a:rPr lang="zh-CN" altLang="zh-CN" sz="1600" dirty="0"/>
                  <a:t>状态 </a:t>
                </a:r>
                <a14:m>
                  <m:oMath xmlns:m="http://schemas.openxmlformats.org/officeDocument/2006/math">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a:latin typeface="Cambria Math" panose="02040503050406030204" pitchFamily="18" charset="0"/>
                              </a:rPr>
                              <m:t>1</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𝑛</m:t>
                            </m:r>
                          </m:sub>
                        </m:sSub>
                      </m:e>
                    </m:d>
                  </m:oMath>
                </a14:m>
                <a:r>
                  <a:rPr lang="en-US" altLang="zh-CN" sz="1600" dirty="0"/>
                  <a:t> </a:t>
                </a:r>
                <a:r>
                  <a:rPr lang="zh-CN" altLang="zh-CN" sz="1600" dirty="0"/>
                  <a:t>满足问题得解的约束条件 </a:t>
                </a:r>
                <a:r>
                  <a:rPr lang="en-US" altLang="zh-CN" sz="1600" b="1" dirty="0"/>
                  <a:t>then</a:t>
                </a:r>
                <a:endParaRPr lang="zh-CN" altLang="zh-CN" sz="1600" dirty="0"/>
              </a:p>
              <a:p>
                <a:pPr marL="342900" lvl="0" indent="-342900">
                  <a:buFont typeface="+mj-lt"/>
                  <a:buAutoNum type="arabicPeriod"/>
                </a:pPr>
                <a:r>
                  <a:rPr lang="en-US" altLang="zh-CN" sz="1600" dirty="0"/>
                  <a:t>|  |  </a:t>
                </a:r>
                <a:r>
                  <a:rPr lang="en-US" altLang="zh-CN" sz="1600" b="1" dirty="0"/>
                  <a:t>print</a:t>
                </a:r>
                <a:r>
                  <a:rPr lang="en-US" altLang="zh-CN" sz="1600" dirty="0"/>
                  <a:t>  </a:t>
                </a:r>
                <a14:m>
                  <m:oMath xmlns:m="http://schemas.openxmlformats.org/officeDocument/2006/math">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a:latin typeface="Cambria Math" panose="02040503050406030204" pitchFamily="18" charset="0"/>
                              </a:rPr>
                              <m:t>1</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𝑛</m:t>
                            </m:r>
                          </m:sub>
                        </m:sSub>
                      </m:e>
                    </m:d>
                  </m:oMath>
                </a14:m>
                <a:endParaRPr lang="zh-CN" altLang="zh-CN" sz="1600" dirty="0"/>
              </a:p>
              <a:p>
                <a:pPr marL="342900" lvl="0" indent="-342900">
                  <a:buFont typeface="+mj-lt"/>
                  <a:buAutoNum type="arabicPeriod"/>
                </a:pPr>
                <a:r>
                  <a:rPr lang="en-US" altLang="zh-CN" sz="1600" dirty="0"/>
                  <a:t>|  </a:t>
                </a:r>
                <a:r>
                  <a:rPr lang="en-US" altLang="zh-CN" sz="1600" b="1" dirty="0"/>
                  <a:t>end</a:t>
                </a:r>
                <a:endParaRPr lang="zh-CN" altLang="zh-CN" sz="1600" dirty="0"/>
              </a:p>
              <a:p>
                <a:pPr marL="342900" lvl="0" indent="-342900">
                  <a:buFont typeface="+mj-lt"/>
                  <a:buAutoNum type="arabicPeriod"/>
                </a:pPr>
                <a:r>
                  <a:rPr lang="en-US" altLang="zh-CN" sz="1600" b="1" dirty="0"/>
                  <a:t>else</a:t>
                </a:r>
                <a:endParaRPr lang="zh-CN" altLang="zh-CN" sz="1600" dirty="0"/>
              </a:p>
              <a:p>
                <a:pPr marL="342900" lvl="0" indent="-342900">
                  <a:buFont typeface="+mj-lt"/>
                  <a:buAutoNum type="arabicPeriod"/>
                </a:pPr>
                <a:r>
                  <a:rPr lang="en-US" altLang="zh-CN" sz="1600" dirty="0"/>
                  <a:t>|  </a:t>
                </a:r>
                <a:r>
                  <a:rPr lang="en-US" altLang="zh-CN" sz="1600" b="1" dirty="0"/>
                  <a:t>for </a:t>
                </a:r>
                <a:r>
                  <a:rPr lang="zh-CN" altLang="zh-CN" sz="1600" dirty="0"/>
                  <a:t>每一个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𝑖</m:t>
                        </m:r>
                      </m:sub>
                    </m:sSub>
                  </m:oMath>
                </a14:m>
                <a:r>
                  <a:rPr lang="en-US" altLang="zh-CN" sz="1600" dirty="0"/>
                  <a:t> </a:t>
                </a:r>
                <a:r>
                  <a:rPr lang="en-US" altLang="zh-CN" sz="1600" b="1" dirty="0"/>
                  <a:t>do</a:t>
                </a:r>
                <a:endParaRPr lang="zh-CN" altLang="zh-CN" sz="1600" dirty="0"/>
              </a:p>
              <a:p>
                <a:pPr marL="342900" lvl="0" indent="-342900">
                  <a:buFont typeface="+mj-lt"/>
                  <a:buAutoNum type="arabicPeriod"/>
                </a:pPr>
                <a:r>
                  <a:rPr lang="en-US" altLang="zh-CN" sz="1600" dirty="0"/>
                  <a:t>|  |  </a:t>
                </a:r>
                <a:r>
                  <a:rPr lang="pt-BR" altLang="zh-CN" sz="1600" dirty="0"/>
                  <a:t>RecBF (</a:t>
                </a:r>
                <a:r>
                  <a:rPr lang="pt-BR" altLang="zh-CN" sz="1600" i="1" dirty="0"/>
                  <a:t>T, s, i</a:t>
                </a:r>
                <a:r>
                  <a:rPr lang="pt-BR" altLang="zh-CN" sz="1600" dirty="0"/>
                  <a:t>+1, </a:t>
                </a:r>
                <a:r>
                  <a:rPr lang="pt-BR" altLang="zh-CN" sz="1600" i="1" dirty="0"/>
                  <a:t>n</a:t>
                </a:r>
                <a:r>
                  <a:rPr lang="pt-BR" altLang="zh-CN" sz="1600" dirty="0"/>
                  <a:t>)</a:t>
                </a:r>
              </a:p>
              <a:p>
                <a:pPr marL="342900" lvl="0" indent="-342900">
                  <a:buFont typeface="+mj-lt"/>
                  <a:buAutoNum type="arabicPeriod"/>
                </a:pPr>
                <a:r>
                  <a:rPr lang="en-US" altLang="zh-CN" sz="1600" dirty="0"/>
                  <a:t>|  </a:t>
                </a:r>
                <a:r>
                  <a:rPr lang="en-US" altLang="zh-CN" sz="1600" b="1" dirty="0"/>
                  <a:t>end</a:t>
                </a:r>
                <a:endParaRPr lang="pt-BR" altLang="zh-CN" sz="1600" b="1" dirty="0"/>
              </a:p>
              <a:p>
                <a:pPr marL="342900" lvl="0" indent="-342900">
                  <a:buFont typeface="+mj-lt"/>
                  <a:buAutoNum type="arabicPeriod"/>
                </a:pPr>
                <a:r>
                  <a:rPr lang="en-US" altLang="zh-CN" sz="1600" b="1" dirty="0"/>
                  <a:t>end</a:t>
                </a:r>
                <a:endParaRPr lang="zh-CN" altLang="zh-CN" sz="1600" dirty="0"/>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13" name="任意多边形: 形状 12">
                <a:extLst>
                  <a:ext uri="{FF2B5EF4-FFF2-40B4-BE49-F238E27FC236}">
                    <a16:creationId xmlns:a16="http://schemas.microsoft.com/office/drawing/2014/main" id="{AE98D0AA-4E13-93F9-9504-CE380829092A}"/>
                  </a:ext>
                </a:extLst>
              </p:cNvPr>
              <p:cNvSpPr>
                <a:spLocks noRot="1" noChangeAspect="1" noMove="1" noResize="1" noEditPoints="1" noAdjustHandles="1" noChangeArrowheads="1" noChangeShapeType="1" noTextEdit="1"/>
              </p:cNvSpPr>
              <p:nvPr/>
            </p:nvSpPr>
            <p:spPr>
              <a:xfrm>
                <a:off x="6898640" y="1322070"/>
                <a:ext cx="5157786"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D4031D4B-3C90-3995-871E-4A4AACE2E2F3}"/>
              </a:ext>
            </a:extLst>
          </p:cNvPr>
          <p:cNvSpPr/>
          <p:nvPr/>
        </p:nvSpPr>
        <p:spPr>
          <a:xfrm>
            <a:off x="7315200" y="2712720"/>
            <a:ext cx="4038600" cy="71628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FB812932-ECF6-8C96-A877-84A79E1F2527}"/>
              </a:ext>
            </a:extLst>
          </p:cNvPr>
          <p:cNvSpPr/>
          <p:nvPr/>
        </p:nvSpPr>
        <p:spPr>
          <a:xfrm>
            <a:off x="812954" y="3251835"/>
            <a:ext cx="4406900" cy="71628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353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516C7B41-8122-DD74-7D02-C31A0E028177}"/>
                  </a:ext>
                </a:extLst>
              </p:cNvPr>
              <p:cNvSpPr/>
              <p:nvPr/>
            </p:nvSpPr>
            <p:spPr>
              <a:xfrm>
                <a:off x="238760" y="1209040"/>
                <a:ext cx="6659880" cy="52019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en-US" sz="1800" dirty="0">
                    <a:effectLst/>
                    <a:ea typeface="等线" panose="02010600030101010101" pitchFamily="2" charset="-122"/>
                    <a:cs typeface="Times New Roman" panose="02020603050405020304" pitchFamily="18" charset="0"/>
                  </a:rPr>
                  <a:t>回溯法的通用伪代码 </a:t>
                </a:r>
                <a:r>
                  <a:rPr lang="en-US" altLang="zh-CN" sz="1800" dirty="0">
                    <a:effectLst/>
                    <a:ea typeface="等线" panose="02010600030101010101" pitchFamily="2" charset="-122"/>
                    <a:cs typeface="Times New Roman" panose="02020603050405020304" pitchFamily="18" charset="0"/>
                  </a:rPr>
                  <a:t>Backtracking (</a:t>
                </a:r>
                <a:r>
                  <a:rPr lang="en-US" altLang="zh-CN" sz="1800" i="1" dirty="0" err="1">
                    <a:effectLst/>
                    <a:ea typeface="等线" panose="02010600030101010101" pitchFamily="2" charset="-122"/>
                    <a:cs typeface="Times New Roman" panose="02020603050405020304" pitchFamily="18" charset="0"/>
                  </a:rPr>
                  <a:t>i</a:t>
                </a:r>
                <a:r>
                  <a:rPr lang="en-US" altLang="zh-CN" sz="1800" i="1" dirty="0">
                    <a:effectLst/>
                    <a:ea typeface="等线" panose="02010600030101010101" pitchFamily="2" charset="-122"/>
                    <a:cs typeface="Times New Roman" panose="02020603050405020304" pitchFamily="18" charset="0"/>
                  </a:rPr>
                  <a:t>, n</a:t>
                </a:r>
                <a:r>
                  <a:rPr lang="en-US" altLang="zh-CN" sz="1800" dirty="0">
                    <a:effectLst/>
                    <a:ea typeface="等线" panose="02010600030101010101" pitchFamily="2" charset="-12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42900" lvl="0" indent="-342900" algn="just">
                  <a:buFont typeface="+mj-lt"/>
                  <a:buAutoNum type="arabicPeriod"/>
                </a:pP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false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&gt;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均已解决，成功结束</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print </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true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else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for</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每一个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状态 </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满足问题得解的约束条件 </a:t>
                </a:r>
                <a14:m>
                  <m:oMath xmlns:m="http://schemas.openxmlformats.org/officeDocument/2006/math">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then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Backtracking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i</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继续深度优先搜索</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false 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说明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中所有元素都不能构成部分解</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消除</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的影响，回溯到</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zh-CN" altLang="zh-CN" sz="1600" kern="100">
                            <a:effectLst/>
                            <a:latin typeface="Cambria Math" panose="02040503050406030204" pitchFamily="18" charset="0"/>
                            <a:ea typeface="MS Gothic" panose="020B0609070205080204" pitchFamily="49" charset="-128"/>
                            <a:cs typeface="MS Gothic" panose="020B0609070205080204" pitchFamily="49" charset="-128"/>
                          </a:rPr>
                          <m:t> </m:t>
                        </m:r>
                      </m:e>
                    </m:d>
                  </m:oMath>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 true then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找到了解</a:t>
                </a: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break</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结束对所有</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zh-CN" altLang="zh-CN" sz="16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的检查</a:t>
                </a: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return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result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516C7B41-8122-DD74-7D02-C31A0E028177}"/>
                  </a:ext>
                </a:extLst>
              </p:cNvPr>
              <p:cNvSpPr>
                <a:spLocks noRot="1" noChangeAspect="1" noMove="1" noResize="1" noEditPoints="1" noAdjustHandles="1" noChangeArrowheads="1" noChangeShapeType="1" noTextEdit="1"/>
              </p:cNvSpPr>
              <p:nvPr/>
            </p:nvSpPr>
            <p:spPr>
              <a:xfrm>
                <a:off x="238760" y="1209040"/>
                <a:ext cx="6659880" cy="52019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b="-5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50597AB-63EB-2678-D40D-9D5D85142DB1}"/>
                  </a:ext>
                </a:extLst>
              </p:cNvPr>
              <p:cNvSpPr txBox="1"/>
              <p:nvPr/>
            </p:nvSpPr>
            <p:spPr>
              <a:xfrm>
                <a:off x="7294880" y="1595120"/>
                <a:ext cx="4058920" cy="3912866"/>
              </a:xfrm>
              <a:prstGeom prst="rect">
                <a:avLst/>
              </a:prstGeom>
              <a:noFill/>
            </p:spPr>
            <p:txBody>
              <a:bodyPr wrap="square" rtlCol="0">
                <a:spAutoFit/>
              </a:bodyPr>
              <a:lstStyle/>
              <a:p>
                <a:pPr algn="just">
                  <a:lnSpc>
                    <a:spcPct val="150000"/>
                  </a:lnSpc>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回溯法的效率在很大程度上依赖于以下</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个因素：</a:t>
                </a:r>
              </a:p>
              <a:p>
                <a:pPr marL="342900" lvl="0" indent="-342900" algn="just">
                  <a:lnSpc>
                    <a:spcPct val="150000"/>
                  </a:lnSpc>
                  <a:buFont typeface="+mj-lt"/>
                  <a:buAutoNum type="arabicPeriod"/>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产生</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的时间；</a:t>
                </a:r>
              </a:p>
              <a:p>
                <a:pPr marL="342900" lvl="0" indent="-342900" algn="just">
                  <a:lnSpc>
                    <a:spcPct val="150000"/>
                  </a:lnSpc>
                  <a:buFont typeface="+mj-lt"/>
                  <a:buAutoNum type="arabicPeriod"/>
                </a:pP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的规模；</a:t>
                </a:r>
              </a:p>
              <a:p>
                <a:pPr marL="342900" lvl="0" indent="-342900" algn="just">
                  <a:lnSpc>
                    <a:spcPct val="150000"/>
                  </a:lnSpc>
                  <a:buFont typeface="+mj-lt"/>
                  <a:buAutoNum type="arabicPeriod"/>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检查 </a:t>
                </a:r>
                <a14:m>
                  <m:oMath xmlns:m="http://schemas.openxmlformats.org/officeDocument/2006/math">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是否满足约束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的时间；</a:t>
                </a:r>
              </a:p>
              <a:p>
                <a:pPr marL="342900" lvl="0" indent="-342900" algn="just">
                  <a:lnSpc>
                    <a:spcPct val="150000"/>
                  </a:lnSpc>
                  <a:buFont typeface="+mj-lt"/>
                  <a:buAutoNum type="arabicPeriod"/>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使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被满足的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的个数。</a:t>
                </a:r>
              </a:p>
            </p:txBody>
          </p:sp>
        </mc:Choice>
        <mc:Fallback xmlns="">
          <p:sp>
            <p:nvSpPr>
              <p:cNvPr id="5" name="文本框 4">
                <a:extLst>
                  <a:ext uri="{FF2B5EF4-FFF2-40B4-BE49-F238E27FC236}">
                    <a16:creationId xmlns:a16="http://schemas.microsoft.com/office/drawing/2014/main" id="{350597AB-63EB-2678-D40D-9D5D85142DB1}"/>
                  </a:ext>
                </a:extLst>
              </p:cNvPr>
              <p:cNvSpPr txBox="1">
                <a:spLocks noRot="1" noChangeAspect="1" noMove="1" noResize="1" noEditPoints="1" noAdjustHandles="1" noChangeArrowheads="1" noChangeShapeType="1" noTextEdit="1"/>
              </p:cNvSpPr>
              <p:nvPr/>
            </p:nvSpPr>
            <p:spPr>
              <a:xfrm>
                <a:off x="7294880" y="1595120"/>
                <a:ext cx="4058920" cy="3912866"/>
              </a:xfrm>
              <a:prstGeom prst="rect">
                <a:avLst/>
              </a:prstGeom>
              <a:blipFill>
                <a:blip r:embed="rId3"/>
                <a:stretch>
                  <a:fillRect l="-2402" r="-2252" b="-2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619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fontScale="92500"/>
              </a:bodyPr>
              <a:lstStyle/>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15.1</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】点集重构问题</a:t>
                </a:r>
              </a:p>
              <a:p>
                <a:pPr>
                  <a:lnSpc>
                    <a:spcPct val="110000"/>
                  </a:lnSpc>
                </a:pPr>
                <a:r>
                  <a:rPr lang="zh-CN" altLang="zh-CN" sz="2800" dirty="0">
                    <a:effectLst/>
                    <a:ea typeface="等线" panose="02010600030101010101" pitchFamily="2" charset="-122"/>
                    <a:cs typeface="Times New Roman" panose="02020603050405020304" pitchFamily="18" charset="0"/>
                  </a:rPr>
                  <a:t>给定 </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800" dirty="0">
                    <a:effectLst/>
                    <a:latin typeface="等线" panose="02010600030101010101" pitchFamily="2" charset="-122"/>
                    <a:cs typeface="Times New Roman" panose="02020603050405020304" pitchFamily="18" charset="0"/>
                  </a:rPr>
                  <a:t> </a:t>
                </a:r>
                <a:r>
                  <a:rPr lang="zh-CN" altLang="zh-CN" sz="2800" dirty="0">
                    <a:effectLst/>
                    <a:ea typeface="等线" panose="02010600030101010101" pitchFamily="2" charset="-122"/>
                    <a:cs typeface="Times New Roman" panose="02020603050405020304" pitchFamily="18" charset="0"/>
                  </a:rPr>
                  <a:t>轴上</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2800" dirty="0">
                    <a:effectLst/>
                    <a:ea typeface="等线" panose="02010600030101010101" pitchFamily="2" charset="-122"/>
                    <a:cs typeface="Times New Roman" panose="02020603050405020304" pitchFamily="18" charset="0"/>
                  </a:rPr>
                  <a:t>个点的坐标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rPr>
                      <m:t> </m:t>
                    </m:r>
                    <m:r>
                      <a:rPr lang="zh-CN" altLang="zh-CN" sz="2800" i="1">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zh-CN" sz="2800" dirty="0">
                    <a:effectLst/>
                    <a:ea typeface="等线" panose="02010600030101010101" pitchFamily="2" charset="-122"/>
                    <a:cs typeface="Times New Roman" panose="02020603050405020304" pitchFamily="18" charset="0"/>
                  </a:rPr>
                  <a:t>，不妨假设</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0=</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800" i="1">
                        <a:effectLst/>
                        <a:latin typeface="Cambria Math" panose="02040503050406030204" pitchFamily="18" charset="0"/>
                        <a:ea typeface="宋体" panose="02010600030101010101" pitchFamily="2" charset="-122"/>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800" i="1">
                        <a:effectLst/>
                        <a:latin typeface="Cambria Math" panose="02040503050406030204" pitchFamily="18" charset="0"/>
                        <a:ea typeface="宋体" panose="02010600030101010101" pitchFamily="2" charset="-122"/>
                      </a:rPr>
                      <m:t>≤</m:t>
                    </m:r>
                    <m:r>
                      <a:rPr lang="zh-CN" altLang="zh-CN" sz="2800" i="1">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zh-CN" sz="2800" dirty="0">
                    <a:effectLst/>
                    <a:ea typeface="等线" panose="02010600030101010101" pitchFamily="2" charset="-122"/>
                    <a:cs typeface="Times New Roman" panose="02020603050405020304" pitchFamily="18" charset="0"/>
                  </a:rPr>
                  <a:t>。因为任意两点间存在一个距离，所以很容易算出一共有 </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宋体" panose="02010600030101010101" pitchFamily="2" charset="-122"/>
                      </a:rPr>
                      <m:t>−</m:t>
                    </m:r>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1)/2</m:t>
                    </m:r>
                  </m:oMath>
                </a14:m>
                <a:r>
                  <a:rPr lang="en-US" altLang="zh-CN" sz="2800" dirty="0">
                    <a:effectLst/>
                    <a:latin typeface="等线" panose="02010600030101010101" pitchFamily="2" charset="-122"/>
                    <a:cs typeface="Times New Roman" panose="02020603050405020304" pitchFamily="18" charset="0"/>
                  </a:rPr>
                  <a:t> </a:t>
                </a:r>
                <a:r>
                  <a:rPr lang="zh-CN" altLang="zh-CN" sz="2800" dirty="0">
                    <a:effectLst/>
                    <a:ea typeface="等线" panose="02010600030101010101" pitchFamily="2" charset="-122"/>
                    <a:cs typeface="Times New Roman" panose="02020603050405020304" pitchFamily="18" charset="0"/>
                  </a:rPr>
                  <a:t>个距离的值。但从给定的距离值的集合重构点集坐标就困难多了，目前还没有算法能保证在多项式时间内得到解，回溯法也不能。但巧妙地运用回溯法，有可能获得比枚举法更高的效率。</a:t>
                </a:r>
                <a:endParaRPr lang="en-US" altLang="zh-CN" sz="2800" dirty="0">
                  <a:effectLst/>
                  <a:ea typeface="等线" panose="02010600030101010101" pitchFamily="2" charset="-122"/>
                  <a:cs typeface="Times New Roman" panose="02020603050405020304" pitchFamily="18" charset="0"/>
                </a:endParaRPr>
              </a:p>
              <a:p>
                <a:pPr>
                  <a:lnSpc>
                    <a:spcPct val="110000"/>
                  </a:lnSpc>
                </a:pPr>
                <a:endParaRPr lang="en-US" altLang="zh-CN" sz="2800" dirty="0">
                  <a:ea typeface="等线" panose="02010600030101010101" pitchFamily="2" charset="-122"/>
                  <a:cs typeface="Times New Roman" panose="02020603050405020304" pitchFamily="18" charset="0"/>
                </a:endParaRPr>
              </a:p>
              <a:p>
                <a:pPr>
                  <a:lnSpc>
                    <a:spcPct val="110000"/>
                  </a:lnSpc>
                </a:pPr>
                <a:r>
                  <a:rPr lang="zh-CN" altLang="zh-CN" sz="2800" dirty="0">
                    <a:effectLst/>
                    <a:ea typeface="等线" panose="02010600030101010101" pitchFamily="2" charset="-122"/>
                    <a:cs typeface="Times New Roman" panose="02020603050405020304" pitchFamily="18" charset="0"/>
                  </a:rPr>
                  <a:t>给定距离的集合 </a:t>
                </a:r>
                <a14:m>
                  <m:oMath xmlns:m="http://schemas.openxmlformats.org/officeDocument/2006/math">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3,4,6,8,1,3,5,2,4,2</m:t>
                        </m:r>
                      </m:e>
                    </m:d>
                  </m:oMath>
                </a14:m>
                <a:r>
                  <a:rPr lang="zh-CN" altLang="zh-CN" sz="2800" dirty="0">
                    <a:effectLst/>
                    <a:ea typeface="等线" panose="02010600030101010101" pitchFamily="2" charset="-122"/>
                    <a:cs typeface="Times New Roman" panose="02020603050405020304" pitchFamily="18" charset="0"/>
                  </a:rPr>
                  <a:t>，我们首先根据 </a:t>
                </a:r>
                <a14:m>
                  <m:oMath xmlns:m="http://schemas.openxmlformats.org/officeDocument/2006/math">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−1)/2=10</m:t>
                    </m:r>
                  </m:oMath>
                </a14:m>
                <a:r>
                  <a:rPr lang="en-US" altLang="zh-CN" sz="2800" dirty="0">
                    <a:effectLst/>
                    <a:latin typeface="等线" panose="02010600030101010101" pitchFamily="2" charset="-122"/>
                    <a:cs typeface="Times New Roman" panose="02020603050405020304" pitchFamily="18" charset="0"/>
                  </a:rPr>
                  <a:t> </a:t>
                </a:r>
                <a:r>
                  <a:rPr lang="zh-CN" altLang="zh-CN" sz="2800" dirty="0">
                    <a:effectLst/>
                    <a:ea typeface="等线" panose="02010600030101010101" pitchFamily="2" charset="-122"/>
                    <a:cs typeface="Times New Roman" panose="02020603050405020304" pitchFamily="18" charset="0"/>
                  </a:rPr>
                  <a:t>推算出 </a:t>
                </a:r>
                <a14:m>
                  <m:oMath xmlns:m="http://schemas.openxmlformats.org/officeDocument/2006/math">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=5</m:t>
                    </m:r>
                  </m:oMath>
                </a14:m>
                <a:r>
                  <a:rPr lang="zh-CN" altLang="zh-CN" sz="2800" dirty="0">
                    <a:effectLst/>
                    <a:ea typeface="等线" panose="02010600030101010101" pitchFamily="2" charset="-122"/>
                    <a:cs typeface="Times New Roman" panose="02020603050405020304" pitchFamily="18" charset="0"/>
                  </a:rPr>
                  <a:t>；再因为假设了</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sz="2800" dirty="0">
                    <a:effectLst/>
                    <a:ea typeface="等线" panose="02010600030101010101" pitchFamily="2" charset="-122"/>
                    <a:cs typeface="Times New Roman" panose="02020603050405020304" pitchFamily="18" charset="0"/>
                  </a:rPr>
                  <a:t>，而最大距离值为 </a:t>
                </a:r>
                <a:r>
                  <a:rPr lang="en-US" altLang="zh-CN" sz="2800" dirty="0">
                    <a:effectLst/>
                    <a:ea typeface="等线" panose="02010600030101010101" pitchFamily="2" charset="-122"/>
                    <a:cs typeface="Times New Roman" panose="02020603050405020304" pitchFamily="18" charset="0"/>
                  </a:rPr>
                  <a:t>8</a:t>
                </a:r>
                <a:r>
                  <a:rPr lang="zh-CN" altLang="zh-CN" sz="2800" dirty="0">
                    <a:effectLst/>
                    <a:ea typeface="等线" panose="02010600030101010101" pitchFamily="2" charset="-122"/>
                    <a:cs typeface="Times New Roman" panose="02020603050405020304" pitchFamily="18" charset="0"/>
                  </a:rPr>
                  <a:t>，可以推出最右边的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5</m:t>
                        </m:r>
                      </m:sub>
                    </m:sSub>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=8</m:t>
                    </m:r>
                  </m:oMath>
                </a14:m>
                <a:r>
                  <a:rPr lang="zh-CN" altLang="zh-CN" sz="2800" dirty="0">
                    <a:effectLst/>
                    <a:ea typeface="等线" panose="02010600030101010101" pitchFamily="2" charset="-122"/>
                    <a:cs typeface="Times New Roman" panose="02020603050405020304" pitchFamily="18" charset="0"/>
                  </a:rPr>
                  <a:t>。剩下的事情就是推算中间 </a:t>
                </a:r>
                <a:r>
                  <a:rPr lang="en-US" altLang="zh-CN" sz="2800" dirty="0">
                    <a:effectLst/>
                    <a:ea typeface="等线" panose="02010600030101010101" pitchFamily="2" charset="-122"/>
                    <a:cs typeface="Times New Roman" panose="02020603050405020304" pitchFamily="18" charset="0"/>
                  </a:rPr>
                  <a:t>3 </a:t>
                </a:r>
                <a:r>
                  <a:rPr lang="zh-CN" altLang="zh-CN" sz="2800" dirty="0">
                    <a:effectLst/>
                    <a:ea typeface="等线" panose="02010600030101010101" pitchFamily="2" charset="-122"/>
                    <a:cs typeface="Times New Roman" panose="02020603050405020304" pitchFamily="18" charset="0"/>
                  </a:rPr>
                  <a:t>个点的坐标。</a:t>
                </a:r>
                <a:endParaRPr lang="zh-CN" altLang="en-US" sz="2800"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993" t="-1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740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7492901" cy="5057775"/>
              </a:xfrm>
            </p:spPr>
            <p:txBody>
              <a:bodyPr>
                <a:noAutofit/>
              </a:bodyPr>
              <a:lstStyle/>
              <a:p>
                <a:pPr algn="just">
                  <a:lnSpc>
                    <a:spcPct val="100000"/>
                  </a:lnSpc>
                </a:pPr>
                <a14:m>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6,5,4,4,3,3,2,2,1</m:t>
                        </m:r>
                      </m:e>
                    </m:d>
                    <m:r>
                      <a:rPr lang="zh-CN" altLang="en-US" sz="2400" i="1">
                        <a:latin typeface="Cambria Math" panose="02040503050406030204" pitchFamily="18" charset="0"/>
                      </a:rPr>
                      <m:t>；</m:t>
                    </m:r>
                  </m:oMath>
                </a14:m>
                <a:r>
                  <a:rPr lang="zh-CN" altLang="zh-CN" sz="2400" dirty="0"/>
                  <a:t>部分解为</a:t>
                </a:r>
                <a14:m>
                  <m:oMath xmlns:m="http://schemas.openxmlformats.org/officeDocument/2006/math">
                    <m:r>
                      <a:rPr lang="en-US" altLang="zh-CN" sz="2400">
                        <a:latin typeface="Cambria Math" panose="02040503050406030204" pitchFamily="18" charset="0"/>
                      </a:rPr>
                      <m:t> </m:t>
                    </m:r>
                    <m:r>
                      <a:rPr lang="en-US" altLang="zh-CN" sz="2400">
                        <a:latin typeface="Cambria Math" panose="02040503050406030204" pitchFamily="18" charset="0"/>
                      </a:rPr>
                      <m:t>𝑋</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a:latin typeface="Cambria Math" panose="02040503050406030204" pitchFamily="18" charset="0"/>
                          </a:rPr>
                          <m:t>0, </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𝑥</m:t>
                            </m:r>
                          </m:e>
                          <m:sub>
                            <m:r>
                              <a:rPr lang="en-US" altLang="zh-CN" sz="2400">
                                <a:latin typeface="Cambria Math" panose="02040503050406030204" pitchFamily="18" charset="0"/>
                              </a:rPr>
                              <m:t>2</m:t>
                            </m:r>
                          </m:sub>
                        </m:sSub>
                        <m:r>
                          <a:rPr lang="en-US" altLang="zh-CN" sz="240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𝑥</m:t>
                            </m:r>
                          </m:e>
                          <m:sub>
                            <m:r>
                              <a:rPr lang="en-US" altLang="zh-CN" sz="2400">
                                <a:latin typeface="Cambria Math" panose="02040503050406030204" pitchFamily="18" charset="0"/>
                              </a:rPr>
                              <m:t>3</m:t>
                            </m:r>
                          </m:sub>
                        </m:sSub>
                        <m:r>
                          <a:rPr lang="en-US" altLang="zh-CN" sz="240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𝑥</m:t>
                            </m:r>
                          </m:e>
                          <m:sub>
                            <m:r>
                              <a:rPr lang="en-US" altLang="zh-CN" sz="2400">
                                <a:latin typeface="Cambria Math" panose="02040503050406030204" pitchFamily="18" charset="0"/>
                              </a:rPr>
                              <m:t>4</m:t>
                            </m:r>
                          </m:sub>
                        </m:sSub>
                        <m:r>
                          <a:rPr lang="en-US" altLang="zh-CN" sz="2400">
                            <a:latin typeface="Cambria Math" panose="02040503050406030204" pitchFamily="18" charset="0"/>
                          </a:rPr>
                          <m:t>, 8</m:t>
                        </m:r>
                      </m:e>
                    </m:d>
                  </m:oMath>
                </a14:m>
                <a:endParaRPr lang="en-US" altLang="zh-CN" sz="2400" dirty="0"/>
              </a:p>
              <a:p>
                <a:pPr marL="457200" indent="-457200" algn="just">
                  <a:lnSpc>
                    <a:spcPct val="100000"/>
                  </a:lnSpc>
                  <a:buFont typeface="+mj-lt"/>
                  <a:buAutoNum type="arabicPeriod"/>
                </a:pPr>
                <a:r>
                  <a:rPr lang="zh-CN" altLang="zh-CN" sz="2400" dirty="0"/>
                  <a:t>从</a:t>
                </a:r>
                <a:r>
                  <a:rPr lang="zh-CN" altLang="zh-CN" sz="2400" dirty="0">
                    <a:effectLst/>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0</m:t>
                        </m:r>
                      </m:sub>
                    </m:sSub>
                  </m:oMath>
                </a14:m>
                <a:r>
                  <a:rPr lang="en-US" altLang="zh-CN" sz="2400" dirty="0">
                    <a:effectLst/>
                    <a:latin typeface="等线" panose="02010600030101010101" pitchFamily="2" charset="-122"/>
                    <a:cs typeface="Times New Roman" panose="02020603050405020304" pitchFamily="18" charset="0"/>
                  </a:rPr>
                  <a:t> </a:t>
                </a:r>
                <a:r>
                  <a:rPr lang="zh-CN" altLang="zh-CN" sz="2400" dirty="0"/>
                  <a:t>中取出最大值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𝑚𝑎𝑥</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=6</m:t>
                    </m:r>
                  </m:oMath>
                </a14:m>
                <a:r>
                  <a:rPr lang="zh-CN" altLang="en-US" sz="2400" dirty="0">
                    <a:effectLst/>
                    <a:ea typeface="等线" panose="02010600030101010101" pitchFamily="2" charset="-122"/>
                    <a:cs typeface="Times New Roman" panose="02020603050405020304" pitchFamily="18" charset="0"/>
                  </a:rPr>
                  <a:t>；</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0, 2, 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4</m:t>
                            </m:r>
                          </m:sub>
                        </m:sSub>
                        <m:r>
                          <a:rPr lang="en-US" altLang="zh-CN" sz="2400" i="1">
                            <a:latin typeface="Cambria Math" panose="02040503050406030204" pitchFamily="18" charset="0"/>
                          </a:rPr>
                          <m:t>, 8</m:t>
                        </m:r>
                      </m:e>
                    </m:d>
                  </m:oMath>
                </a14:m>
                <a:endParaRPr lang="en-US" altLang="zh-CN" sz="2400" dirty="0"/>
              </a:p>
              <a:p>
                <a:pPr marL="457200" indent="-457200" algn="just">
                  <a:lnSpc>
                    <a:spcPct val="100000"/>
                  </a:lnSpc>
                  <a:buFont typeface="+mj-lt"/>
                  <a:buAutoNum type="arabicPeriod"/>
                </a:pP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5,4,4,3,3,2,1</m:t>
                        </m:r>
                      </m:e>
                    </m:d>
                  </m:oMath>
                </a14:m>
                <a:r>
                  <a:rPr lang="zh-CN" altLang="zh-CN" sz="2400" dirty="0">
                    <a:effectLst/>
                    <a:ea typeface="等线" panose="02010600030101010101" pitchFamily="2" charset="-122"/>
                    <a:cs typeface="Times New Roman" panose="02020603050405020304" pitchFamily="18" charset="0"/>
                  </a:rPr>
                  <a:t>。</a:t>
                </a:r>
                <a:r>
                  <a:rPr lang="zh-CN" altLang="zh-CN" sz="2400" dirty="0"/>
                  <a:t>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oMath>
                </a14:m>
                <a:r>
                  <a:rPr lang="zh-CN" altLang="zh-CN" sz="2400" dirty="0"/>
                  <a:t>中取出最大值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𝑚𝑎𝑥</m:t>
                        </m:r>
                      </m:sub>
                    </m:sSub>
                    <m:r>
                      <a:rPr lang="en-US" altLang="zh-CN" sz="2400" i="1">
                        <a:latin typeface="Cambria Math" panose="02040503050406030204" pitchFamily="18" charset="0"/>
                      </a:rPr>
                      <m:t>=5</m:t>
                    </m:r>
                  </m:oMath>
                </a14:m>
                <a:r>
                  <a:rPr lang="zh-CN" altLang="en-US" sz="2400" dirty="0"/>
                  <a:t>；</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0, 2, 3, 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4</m:t>
                            </m:r>
                          </m:sub>
                        </m:sSub>
                        <m:r>
                          <a:rPr lang="en-US" altLang="zh-CN" sz="2400" i="1">
                            <a:latin typeface="Cambria Math" panose="02040503050406030204" pitchFamily="18" charset="0"/>
                          </a:rPr>
                          <m:t>, 8</m:t>
                        </m:r>
                      </m:e>
                    </m:d>
                  </m:oMath>
                </a14:m>
                <a:endParaRPr lang="en-US" altLang="zh-CN" sz="2400" dirty="0"/>
              </a:p>
              <a:p>
                <a:pPr marL="457200" indent="-457200" algn="just">
                  <a:lnSpc>
                    <a:spcPct val="100000"/>
                  </a:lnSpc>
                  <a:buFont typeface="+mj-lt"/>
                  <a:buAutoNum type="arabicPeriod"/>
                </a:pP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4,4,3,2</m:t>
                        </m:r>
                      </m:e>
                    </m:d>
                  </m:oMath>
                </a14:m>
                <a:r>
                  <a:rPr lang="zh-CN" altLang="zh-CN" sz="2400" dirty="0">
                    <a:effectLst/>
                    <a:ea typeface="等线" panose="02010600030101010101" pitchFamily="2" charset="-122"/>
                    <a:cs typeface="Times New Roman" panose="02020603050405020304" pitchFamily="18" charset="0"/>
                  </a:rPr>
                  <a:t>。</a:t>
                </a:r>
                <a:r>
                  <a:rPr lang="zh-CN" altLang="zh-CN" sz="2400" dirty="0"/>
                  <a:t>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2</m:t>
                        </m:r>
                      </m:sub>
                    </m:sSub>
                  </m:oMath>
                </a14:m>
                <a:r>
                  <a:rPr lang="zh-CN" altLang="zh-CN" sz="2400" dirty="0"/>
                  <a:t>中取出最大值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𝑚𝑎𝑥</m:t>
                        </m:r>
                      </m:sub>
                    </m:sSub>
                    <m:r>
                      <a:rPr lang="en-US" altLang="zh-CN" sz="2400" i="1">
                        <a:latin typeface="Cambria Math" panose="02040503050406030204" pitchFamily="18" charset="0"/>
                      </a:rPr>
                      <m:t>=4</m:t>
                    </m:r>
                  </m:oMath>
                </a14:m>
                <a:r>
                  <a:rPr lang="zh-CN" altLang="en-US" sz="2400" dirty="0"/>
                  <a:t>；</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0, 2, 3, 4, 8</m:t>
                        </m:r>
                      </m:e>
                    </m:d>
                  </m:oMath>
                </a14:m>
                <a:r>
                  <a:rPr lang="zh-CN" altLang="en-US" sz="2400" dirty="0"/>
                  <a:t> </a:t>
                </a:r>
                <a:r>
                  <a:rPr lang="en-US" altLang="zh-CN" sz="2400" dirty="0"/>
                  <a:t>—— </a:t>
                </a:r>
                <a:r>
                  <a:rPr lang="zh-CN" altLang="en-US" sz="2400" dirty="0">
                    <a:solidFill>
                      <a:srgbClr val="FF0000"/>
                    </a:solidFill>
                  </a:rPr>
                  <a:t>不可能！</a:t>
                </a:r>
                <a:endParaRPr lang="en-US" altLang="zh-CN" sz="2400" dirty="0">
                  <a:solidFill>
                    <a:srgbClr val="FF0000"/>
                  </a:solidFill>
                </a:endParaRPr>
              </a:p>
              <a:p>
                <a:pPr marL="457200" indent="-457200" algn="just">
                  <a:lnSpc>
                    <a:spcPct val="100000"/>
                  </a:lnSpc>
                  <a:buFont typeface="+mj-lt"/>
                  <a:buAutoNum type="arabicPeriod"/>
                </a:pPr>
                <a:r>
                  <a:rPr lang="zh-CN" altLang="en-US" sz="2400" dirty="0"/>
                  <a:t>回到</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5,4,4,3,3,2,1</m:t>
                        </m:r>
                      </m:e>
                    </m:d>
                  </m:oMath>
                </a14:m>
                <a:r>
                  <a:rPr lang="zh-CN" altLang="zh-CN" sz="2400" dirty="0">
                    <a:effectLst/>
                    <a:ea typeface="等线" panose="02010600030101010101" pitchFamily="2" charset="-122"/>
                    <a:cs typeface="Times New Roman" panose="02020603050405020304" pitchFamily="18" charset="0"/>
                  </a:rPr>
                  <a:t>。</a:t>
                </a:r>
                <a:r>
                  <a:rPr lang="zh-CN" altLang="zh-CN" sz="2400" dirty="0"/>
                  <a:t>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oMath>
                </a14:m>
                <a:r>
                  <a:rPr lang="zh-CN" altLang="zh-CN" sz="2400" dirty="0"/>
                  <a:t>中取出最大值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𝑚𝑎𝑥</m:t>
                        </m:r>
                      </m:sub>
                    </m:sSub>
                    <m:r>
                      <a:rPr lang="en-US" altLang="zh-CN" sz="2400" i="1">
                        <a:latin typeface="Cambria Math" panose="02040503050406030204" pitchFamily="18" charset="0"/>
                      </a:rPr>
                      <m:t>=5</m:t>
                    </m:r>
                  </m:oMath>
                </a14:m>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0, 2, 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 5, 8</m:t>
                        </m:r>
                      </m:e>
                    </m:d>
                  </m:oMath>
                </a14:m>
                <a:endParaRPr lang="en-US" altLang="zh-CN" sz="2400" dirty="0"/>
              </a:p>
              <a:p>
                <a:pPr marL="457200" indent="-457200" algn="just">
                  <a:lnSpc>
                    <a:spcPct val="100000"/>
                  </a:lnSpc>
                  <a:buFont typeface="+mj-lt"/>
                  <a:buAutoNum type="arabicPeriod"/>
                </a:pP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4,4,2,1</m:t>
                        </m:r>
                      </m:e>
                    </m:d>
                  </m:oMath>
                </a14:m>
                <a:r>
                  <a:rPr lang="zh-CN" altLang="en-US" sz="2400" dirty="0"/>
                  <a:t>。</a:t>
                </a:r>
                <a:r>
                  <a:rPr lang="zh-CN" altLang="zh-CN" sz="2400" dirty="0"/>
                  <a:t>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2</m:t>
                        </m:r>
                      </m:sub>
                    </m:sSub>
                  </m:oMath>
                </a14:m>
                <a:r>
                  <a:rPr lang="zh-CN" altLang="zh-CN" sz="2400" dirty="0"/>
                  <a:t>中取出最大值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𝑚𝑎𝑥</m:t>
                        </m:r>
                      </m:sub>
                    </m:sSub>
                    <m:r>
                      <a:rPr lang="en-US" altLang="zh-CN" sz="2400" i="1">
                        <a:latin typeface="Cambria Math" panose="02040503050406030204" pitchFamily="18" charset="0"/>
                      </a:rPr>
                      <m:t>=4</m:t>
                    </m:r>
                    <m:r>
                      <a:rPr lang="zh-CN" altLang="en-US"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d>
                      <m:dPr>
                        <m:begChr m:val="{"/>
                        <m:endChr m:val="}"/>
                        <m:ctrlPr>
                          <a:rPr lang="zh-CN" altLang="zh-CN" sz="2400" i="1" smtClean="0">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0, 2, 4, 5, 8</m:t>
                        </m:r>
                      </m:e>
                    </m:d>
                  </m:oMath>
                </a14:m>
                <a:r>
                  <a:rPr lang="zh-CN" altLang="en-US" sz="2400" dirty="0"/>
                  <a:t>。</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7492901" cy="5057775"/>
              </a:xfrm>
              <a:blipFill>
                <a:blip r:embed="rId2"/>
                <a:stretch>
                  <a:fillRect l="-1546" t="-964" r="-5289"/>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09ED351A-CBFD-1009-C498-300723AB673C}"/>
              </a:ext>
            </a:extLst>
          </p:cNvPr>
          <p:cNvGrpSpPr/>
          <p:nvPr/>
        </p:nvGrpSpPr>
        <p:grpSpPr>
          <a:xfrm>
            <a:off x="7995412" y="2052320"/>
            <a:ext cx="3612363" cy="1959542"/>
            <a:chOff x="7248107" y="1656080"/>
            <a:chExt cx="3612363" cy="1959542"/>
          </a:xfrm>
        </p:grpSpPr>
        <p:sp>
          <p:nvSpPr>
            <p:cNvPr id="5" name="椭圆 4">
              <a:extLst>
                <a:ext uri="{FF2B5EF4-FFF2-40B4-BE49-F238E27FC236}">
                  <a16:creationId xmlns:a16="http://schemas.microsoft.com/office/drawing/2014/main" id="{BC684B89-A023-30CB-4826-2E5C5422D9BF}"/>
                </a:ext>
              </a:extLst>
            </p:cNvPr>
            <p:cNvSpPr/>
            <p:nvPr/>
          </p:nvSpPr>
          <p:spPr>
            <a:xfrm>
              <a:off x="9377246" y="1656080"/>
              <a:ext cx="233680" cy="23368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46690CD4-64FC-DDFF-FC03-9AB8BF72EF23}"/>
                </a:ext>
              </a:extLst>
            </p:cNvPr>
            <p:cNvCxnSpPr>
              <a:stCxn id="5" idx="3"/>
            </p:cNvCxnSpPr>
            <p:nvPr/>
          </p:nvCxnSpPr>
          <p:spPr>
            <a:xfrm flipH="1">
              <a:off x="8930640" y="1855538"/>
              <a:ext cx="480828" cy="328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7BBD9872-C444-4686-AAD4-424AA375404F}"/>
                </a:ext>
              </a:extLst>
            </p:cNvPr>
            <p:cNvSpPr/>
            <p:nvPr/>
          </p:nvSpPr>
          <p:spPr>
            <a:xfrm>
              <a:off x="8731182" y="2152049"/>
              <a:ext cx="233680" cy="23368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32DB751-808D-B5D2-5943-6E30B83EF3E3}"/>
                </a:ext>
              </a:extLst>
            </p:cNvPr>
            <p:cNvSpPr/>
            <p:nvPr/>
          </p:nvSpPr>
          <p:spPr>
            <a:xfrm>
              <a:off x="10057966" y="2152049"/>
              <a:ext cx="233680" cy="2336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21C51BFF-33D8-D617-5312-774AB2D89A78}"/>
                </a:ext>
              </a:extLst>
            </p:cNvPr>
            <p:cNvCxnSpPr>
              <a:cxnSpLocks/>
              <a:stCxn id="5" idx="5"/>
              <a:endCxn id="10" idx="1"/>
            </p:cNvCxnSpPr>
            <p:nvPr/>
          </p:nvCxnSpPr>
          <p:spPr>
            <a:xfrm>
              <a:off x="9576704" y="1855538"/>
              <a:ext cx="515484" cy="330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EBC138-8185-2165-86E5-B514F2A04817}"/>
                </a:ext>
              </a:extLst>
            </p:cNvPr>
            <p:cNvCxnSpPr>
              <a:cxnSpLocks/>
            </p:cNvCxnSpPr>
            <p:nvPr/>
          </p:nvCxnSpPr>
          <p:spPr>
            <a:xfrm flipH="1">
              <a:off x="8280834" y="2363538"/>
              <a:ext cx="480828" cy="328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0D752FA9-155D-C73B-70F0-425EC1CFB682}"/>
                </a:ext>
              </a:extLst>
            </p:cNvPr>
            <p:cNvSpPr/>
            <p:nvPr/>
          </p:nvSpPr>
          <p:spPr>
            <a:xfrm>
              <a:off x="8081376" y="2660049"/>
              <a:ext cx="233680" cy="2336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6EF0458-F589-B29E-D65F-15A47C54D2AB}"/>
                </a:ext>
              </a:extLst>
            </p:cNvPr>
            <p:cNvSpPr/>
            <p:nvPr/>
          </p:nvSpPr>
          <p:spPr>
            <a:xfrm>
              <a:off x="9408160" y="2660049"/>
              <a:ext cx="233680" cy="23368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B5C5F19F-7FCB-BD41-A9C7-3F4A8996EC9B}"/>
                </a:ext>
              </a:extLst>
            </p:cNvPr>
            <p:cNvCxnSpPr>
              <a:cxnSpLocks/>
              <a:endCxn id="19" idx="1"/>
            </p:cNvCxnSpPr>
            <p:nvPr/>
          </p:nvCxnSpPr>
          <p:spPr>
            <a:xfrm>
              <a:off x="8926898" y="2363538"/>
              <a:ext cx="515484" cy="330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5B5DC11D-112C-4A27-4231-172E40B6D763}"/>
                </a:ext>
              </a:extLst>
            </p:cNvPr>
            <p:cNvSpPr/>
            <p:nvPr/>
          </p:nvSpPr>
          <p:spPr>
            <a:xfrm>
              <a:off x="8081376" y="3369911"/>
              <a:ext cx="233680" cy="2336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D84128B6-57F9-7E49-9050-B72CDCE22BB4}"/>
                </a:ext>
              </a:extLst>
            </p:cNvPr>
            <p:cNvCxnSpPr>
              <a:cxnSpLocks/>
              <a:stCxn id="18" idx="4"/>
              <a:endCxn id="21" idx="0"/>
            </p:cNvCxnSpPr>
            <p:nvPr/>
          </p:nvCxnSpPr>
          <p:spPr>
            <a:xfrm>
              <a:off x="8198216" y="2893729"/>
              <a:ext cx="0" cy="476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771B295-D21D-252C-78C1-607D2E17A65F}"/>
                </a:ext>
              </a:extLst>
            </p:cNvPr>
            <p:cNvSpPr/>
            <p:nvPr/>
          </p:nvSpPr>
          <p:spPr>
            <a:xfrm>
              <a:off x="9404047" y="3381942"/>
              <a:ext cx="233680" cy="23368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7B5B1853-882B-FCFA-17C2-504ABDC6D6F9}"/>
                </a:ext>
              </a:extLst>
            </p:cNvPr>
            <p:cNvCxnSpPr>
              <a:cxnSpLocks/>
              <a:endCxn id="27" idx="0"/>
            </p:cNvCxnSpPr>
            <p:nvPr/>
          </p:nvCxnSpPr>
          <p:spPr>
            <a:xfrm>
              <a:off x="9520887" y="2905760"/>
              <a:ext cx="0" cy="476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232C0F2-BCDB-2A0C-43D6-5C5A749A3D44}"/>
                    </a:ext>
                  </a:extLst>
                </p:cNvPr>
                <p:cNvSpPr txBox="1"/>
                <p:nvPr/>
              </p:nvSpPr>
              <p:spPr>
                <a:xfrm>
                  <a:off x="8198216" y="1766054"/>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oMath>
                    </m:oMathPara>
                  </a14:m>
                  <a:endParaRPr lang="zh-CN" altLang="en-US" dirty="0"/>
                </a:p>
              </p:txBody>
            </p:sp>
          </mc:Choice>
          <mc:Fallback xmlns="">
            <p:sp>
              <p:nvSpPr>
                <p:cNvPr id="29" name="文本框 28">
                  <a:extLst>
                    <a:ext uri="{FF2B5EF4-FFF2-40B4-BE49-F238E27FC236}">
                      <a16:creationId xmlns:a16="http://schemas.microsoft.com/office/drawing/2014/main" id="{A232C0F2-BCDB-2A0C-43D6-5C5A749A3D44}"/>
                    </a:ext>
                  </a:extLst>
                </p:cNvPr>
                <p:cNvSpPr txBox="1">
                  <a:spLocks noRot="1" noChangeAspect="1" noMove="1" noResize="1" noEditPoints="1" noAdjustHandles="1" noChangeArrowheads="1" noChangeShapeType="1" noTextEdit="1"/>
                </p:cNvSpPr>
                <p:nvPr/>
              </p:nvSpPr>
              <p:spPr>
                <a:xfrm>
                  <a:off x="8198216" y="1766054"/>
                  <a:ext cx="1167062"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804AF2A-36BD-F506-A8FE-15C971AA9F49}"/>
                    </a:ext>
                  </a:extLst>
                </p:cNvPr>
                <p:cNvSpPr txBox="1"/>
                <p:nvPr/>
              </p:nvSpPr>
              <p:spPr>
                <a:xfrm>
                  <a:off x="9693408" y="1766054"/>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=6</m:t>
                        </m:r>
                      </m:oMath>
                    </m:oMathPara>
                  </a14:m>
                  <a:endParaRPr lang="zh-CN" altLang="en-US" dirty="0"/>
                </a:p>
              </p:txBody>
            </p:sp>
          </mc:Choice>
          <mc:Fallback xmlns="">
            <p:sp>
              <p:nvSpPr>
                <p:cNvPr id="30" name="文本框 29">
                  <a:extLst>
                    <a:ext uri="{FF2B5EF4-FFF2-40B4-BE49-F238E27FC236}">
                      <a16:creationId xmlns:a16="http://schemas.microsoft.com/office/drawing/2014/main" id="{9804AF2A-36BD-F506-A8FE-15C971AA9F49}"/>
                    </a:ext>
                  </a:extLst>
                </p:cNvPr>
                <p:cNvSpPr txBox="1">
                  <a:spLocks noRot="1" noChangeAspect="1" noMove="1" noResize="1" noEditPoints="1" noAdjustHandles="1" noChangeArrowheads="1" noChangeShapeType="1" noTextEdit="1"/>
                </p:cNvSpPr>
                <p:nvPr/>
              </p:nvSpPr>
              <p:spPr>
                <a:xfrm>
                  <a:off x="9693408" y="1766054"/>
                  <a:ext cx="116706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88620F5-4326-9F81-B1AD-F1B5E1B24083}"/>
                    </a:ext>
                  </a:extLst>
                </p:cNvPr>
                <p:cNvSpPr txBox="1"/>
                <p:nvPr/>
              </p:nvSpPr>
              <p:spPr>
                <a:xfrm>
                  <a:off x="7594600" y="2265986"/>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=3</m:t>
                        </m:r>
                      </m:oMath>
                    </m:oMathPara>
                  </a14:m>
                  <a:endParaRPr lang="zh-CN" altLang="en-US" dirty="0"/>
                </a:p>
              </p:txBody>
            </p:sp>
          </mc:Choice>
          <mc:Fallback xmlns="">
            <p:sp>
              <p:nvSpPr>
                <p:cNvPr id="31" name="文本框 30">
                  <a:extLst>
                    <a:ext uri="{FF2B5EF4-FFF2-40B4-BE49-F238E27FC236}">
                      <a16:creationId xmlns:a16="http://schemas.microsoft.com/office/drawing/2014/main" id="{E88620F5-4326-9F81-B1AD-F1B5E1B24083}"/>
                    </a:ext>
                  </a:extLst>
                </p:cNvPr>
                <p:cNvSpPr txBox="1">
                  <a:spLocks noRot="1" noChangeAspect="1" noMove="1" noResize="1" noEditPoints="1" noAdjustHandles="1" noChangeArrowheads="1" noChangeShapeType="1" noTextEdit="1"/>
                </p:cNvSpPr>
                <p:nvPr/>
              </p:nvSpPr>
              <p:spPr>
                <a:xfrm>
                  <a:off x="7594600" y="2265986"/>
                  <a:ext cx="116706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FBA53B8-A5CC-CC2D-2BF2-6DE261DA295B}"/>
                    </a:ext>
                  </a:extLst>
                </p:cNvPr>
                <p:cNvSpPr txBox="1"/>
                <p:nvPr/>
              </p:nvSpPr>
              <p:spPr>
                <a:xfrm>
                  <a:off x="8978900" y="2265986"/>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=5</m:t>
                        </m:r>
                      </m:oMath>
                    </m:oMathPara>
                  </a14:m>
                  <a:endParaRPr lang="zh-CN" altLang="en-US" dirty="0"/>
                </a:p>
              </p:txBody>
            </p:sp>
          </mc:Choice>
          <mc:Fallback xmlns="">
            <p:sp>
              <p:nvSpPr>
                <p:cNvPr id="34" name="文本框 33">
                  <a:extLst>
                    <a:ext uri="{FF2B5EF4-FFF2-40B4-BE49-F238E27FC236}">
                      <a16:creationId xmlns:a16="http://schemas.microsoft.com/office/drawing/2014/main" id="{5FBA53B8-A5CC-CC2D-2BF2-6DE261DA295B}"/>
                    </a:ext>
                  </a:extLst>
                </p:cNvPr>
                <p:cNvSpPr txBox="1">
                  <a:spLocks noRot="1" noChangeAspect="1" noMove="1" noResize="1" noEditPoints="1" noAdjustHandles="1" noChangeArrowheads="1" noChangeShapeType="1" noTextEdit="1"/>
                </p:cNvSpPr>
                <p:nvPr/>
              </p:nvSpPr>
              <p:spPr>
                <a:xfrm>
                  <a:off x="8978900" y="2265986"/>
                  <a:ext cx="116706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7BF13D79-4CF2-FE71-D15E-EE460D320977}"/>
                    </a:ext>
                  </a:extLst>
                </p:cNvPr>
                <p:cNvSpPr txBox="1"/>
                <p:nvPr/>
              </p:nvSpPr>
              <p:spPr>
                <a:xfrm>
                  <a:off x="7248107" y="2959185"/>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i="1">
                            <a:latin typeface="Cambria Math" panose="02040503050406030204" pitchFamily="18" charset="0"/>
                          </a:rPr>
                          <m:t>=</m:t>
                        </m:r>
                        <m:r>
                          <a:rPr lang="en-US" altLang="zh-CN" b="0" i="1" smtClean="0">
                            <a:latin typeface="Cambria Math" panose="02040503050406030204" pitchFamily="18" charset="0"/>
                          </a:rPr>
                          <m:t>4</m:t>
                        </m:r>
                      </m:oMath>
                    </m:oMathPara>
                  </a14:m>
                  <a:endParaRPr lang="zh-CN" altLang="en-US" dirty="0"/>
                </a:p>
              </p:txBody>
            </p:sp>
          </mc:Choice>
          <mc:Fallback xmlns="">
            <p:sp>
              <p:nvSpPr>
                <p:cNvPr id="37" name="文本框 36">
                  <a:extLst>
                    <a:ext uri="{FF2B5EF4-FFF2-40B4-BE49-F238E27FC236}">
                      <a16:creationId xmlns:a16="http://schemas.microsoft.com/office/drawing/2014/main" id="{7BF13D79-4CF2-FE71-D15E-EE460D320977}"/>
                    </a:ext>
                  </a:extLst>
                </p:cNvPr>
                <p:cNvSpPr txBox="1">
                  <a:spLocks noRot="1" noChangeAspect="1" noMove="1" noResize="1" noEditPoints="1" noAdjustHandles="1" noChangeArrowheads="1" noChangeShapeType="1" noTextEdit="1"/>
                </p:cNvSpPr>
                <p:nvPr/>
              </p:nvSpPr>
              <p:spPr>
                <a:xfrm>
                  <a:off x="7248107" y="2959185"/>
                  <a:ext cx="116706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211F6294-027A-2CDD-EF46-B3991F7E30EF}"/>
                    </a:ext>
                  </a:extLst>
                </p:cNvPr>
                <p:cNvSpPr txBox="1"/>
                <p:nvPr/>
              </p:nvSpPr>
              <p:spPr>
                <a:xfrm>
                  <a:off x="9319558" y="2959185"/>
                  <a:ext cx="1167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b="0" i="1" smtClean="0">
                            <a:latin typeface="Cambria Math" panose="02040503050406030204" pitchFamily="18" charset="0"/>
                          </a:rPr>
                          <m:t>4</m:t>
                        </m:r>
                      </m:oMath>
                    </m:oMathPara>
                  </a14:m>
                  <a:endParaRPr lang="zh-CN" altLang="en-US" dirty="0"/>
                </a:p>
              </p:txBody>
            </p:sp>
          </mc:Choice>
          <mc:Fallback xmlns="">
            <p:sp>
              <p:nvSpPr>
                <p:cNvPr id="38" name="文本框 37">
                  <a:extLst>
                    <a:ext uri="{FF2B5EF4-FFF2-40B4-BE49-F238E27FC236}">
                      <a16:creationId xmlns:a16="http://schemas.microsoft.com/office/drawing/2014/main" id="{211F6294-027A-2CDD-EF46-B3991F7E30EF}"/>
                    </a:ext>
                  </a:extLst>
                </p:cNvPr>
                <p:cNvSpPr txBox="1">
                  <a:spLocks noRot="1" noChangeAspect="1" noMove="1" noResize="1" noEditPoints="1" noAdjustHandles="1" noChangeArrowheads="1" noChangeShapeType="1" noTextEdit="1"/>
                </p:cNvSpPr>
                <p:nvPr/>
              </p:nvSpPr>
              <p:spPr>
                <a:xfrm>
                  <a:off x="9319558" y="2959185"/>
                  <a:ext cx="1167062"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455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554480"/>
                <a:ext cx="11055325" cy="4779645"/>
              </a:xfrm>
            </p:spPr>
            <p:txBody>
              <a:bodyPr>
                <a:normAutofit/>
              </a:bodyPr>
              <a:lstStyle/>
              <a:p>
                <a:r>
                  <a:rPr lang="zh-CN" altLang="zh-CN" sz="2400" b="1" dirty="0">
                    <a:effectLst/>
                    <a:ea typeface="等线" panose="02010600030101010101" pitchFamily="2" charset="-122"/>
                    <a:cs typeface="Times New Roman" panose="02020603050405020304" pitchFamily="18" charset="0"/>
                  </a:rPr>
                  <a:t>当不同的</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𝒊</m:t>
                        </m:r>
                      </m:sub>
                    </m:sSub>
                  </m:oMath>
                </a14:m>
                <a:r>
                  <a:rPr lang="zh-CN" altLang="zh-CN" sz="2400" b="1" dirty="0">
                    <a:effectLst/>
                    <a:ea typeface="等线" panose="02010600030101010101" pitchFamily="2" charset="-122"/>
                    <a:cs typeface="Times New Roman" panose="02020603050405020304" pitchFamily="18" charset="0"/>
                  </a:rPr>
                  <a:t>有不同的规模时，搜索中选取</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𝒊</m:t>
                        </m:r>
                      </m:sub>
                    </m:sSub>
                  </m:oMath>
                </a14:m>
                <a:r>
                  <a:rPr lang="zh-CN" altLang="zh-CN" sz="2400" b="1" dirty="0">
                    <a:effectLst/>
                    <a:ea typeface="等线" panose="02010600030101010101" pitchFamily="2" charset="-122"/>
                    <a:cs typeface="Times New Roman" panose="02020603050405020304" pitchFamily="18" charset="0"/>
                  </a:rPr>
                  <a:t>的顺序就可能影响效率</a:t>
                </a:r>
                <a:r>
                  <a:rPr lang="zh-CN" altLang="en-US" sz="2400" b="1" dirty="0">
                    <a:effectLst/>
                    <a:ea typeface="等线" panose="02010600030101010101" pitchFamily="2" charset="-122"/>
                    <a:cs typeface="Times New Roman" panose="02020603050405020304" pitchFamily="18" charset="0"/>
                  </a:rPr>
                  <a:t>。</a:t>
                </a:r>
                <a:endParaRPr lang="zh-CN" altLang="en-US" sz="2400" b="1"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554480"/>
                <a:ext cx="11055325" cy="4779645"/>
              </a:xfrm>
              <a:blipFill>
                <a:blip r:embed="rId2"/>
                <a:stretch>
                  <a:fillRect l="-883" t="-16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B948708-F515-69FA-F025-4A482C128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29" y="2204084"/>
            <a:ext cx="10037142" cy="1951355"/>
          </a:xfrm>
          <a:prstGeom prst="rect">
            <a:avLst/>
          </a:prstGeom>
        </p:spPr>
      </p:pic>
      <mc:AlternateContent xmlns:mc="http://schemas.openxmlformats.org/markup-compatibility/2006" xmlns:a14="http://schemas.microsoft.com/office/drawing/2010/main">
        <mc:Choice Requires="a14">
          <p:sp>
            <p:nvSpPr>
              <p:cNvPr id="7" name="对话气泡: 圆角矩形 6">
                <a:extLst>
                  <a:ext uri="{FF2B5EF4-FFF2-40B4-BE49-F238E27FC236}">
                    <a16:creationId xmlns:a16="http://schemas.microsoft.com/office/drawing/2014/main" id="{9D3C514A-C375-50A1-26E5-649246693D69}"/>
                  </a:ext>
                </a:extLst>
              </p:cNvPr>
              <p:cNvSpPr/>
              <p:nvPr/>
            </p:nvSpPr>
            <p:spPr>
              <a:xfrm>
                <a:off x="3616960" y="4805043"/>
                <a:ext cx="5516880" cy="864237"/>
              </a:xfrm>
              <a:prstGeom prst="wedgeRoundRectCallout">
                <a:avLst>
                  <a:gd name="adj1" fmla="val -53233"/>
                  <a:gd name="adj2" fmla="val -144256"/>
                  <a:gd name="adj3" fmla="val 16667"/>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400" b="1">
                    <a:effectLst/>
                    <a:ea typeface="等线" panose="02010600030101010101" pitchFamily="2" charset="-122"/>
                    <a:cs typeface="Times New Roman" panose="02020603050405020304" pitchFamily="18" charset="0"/>
                  </a:rPr>
                  <a:t>让元素个数少的</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𝒊</m:t>
                        </m:r>
                      </m:sub>
                    </m:sSub>
                  </m:oMath>
                </a14:m>
                <a:r>
                  <a:rPr lang="zh-CN" altLang="zh-CN" sz="2400" b="1">
                    <a:effectLst/>
                    <a:ea typeface="等线" panose="02010600030101010101" pitchFamily="2" charset="-122"/>
                    <a:cs typeface="Times New Roman" panose="02020603050405020304" pitchFamily="18" charset="0"/>
                  </a:rPr>
                  <a:t>优先将更为有效</a:t>
                </a:r>
                <a:endParaRPr lang="zh-CN" altLang="en-US" sz="2400" b="1"/>
              </a:p>
            </p:txBody>
          </p:sp>
        </mc:Choice>
        <mc:Fallback xmlns="">
          <p:sp>
            <p:nvSpPr>
              <p:cNvPr id="7" name="对话气泡: 圆角矩形 6">
                <a:extLst>
                  <a:ext uri="{FF2B5EF4-FFF2-40B4-BE49-F238E27FC236}">
                    <a16:creationId xmlns:a16="http://schemas.microsoft.com/office/drawing/2014/main" id="{9D3C514A-C375-50A1-26E5-649246693D69}"/>
                  </a:ext>
                </a:extLst>
              </p:cNvPr>
              <p:cNvSpPr>
                <a:spLocks noRot="1" noChangeAspect="1" noMove="1" noResize="1" noEditPoints="1" noAdjustHandles="1" noChangeArrowheads="1" noChangeShapeType="1" noTextEdit="1"/>
              </p:cNvSpPr>
              <p:nvPr/>
            </p:nvSpPr>
            <p:spPr>
              <a:xfrm>
                <a:off x="3616960" y="4805043"/>
                <a:ext cx="5516880" cy="864237"/>
              </a:xfrm>
              <a:prstGeom prst="wedgeRoundRectCallout">
                <a:avLst>
                  <a:gd name="adj1" fmla="val -53233"/>
                  <a:gd name="adj2" fmla="val -144256"/>
                  <a:gd name="adj3" fmla="val 16667"/>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38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fontScale="92500"/>
              </a:bodyPr>
              <a:lstStyle/>
              <a:p>
                <a:r>
                  <a:rPr lang="zh-CN" altLang="en-US" sz="2400" b="1" dirty="0"/>
                  <a:t>分支限界法的设计思想：</a:t>
                </a:r>
                <a:r>
                  <a:rPr lang="zh-CN" altLang="en-US" b="1" dirty="0"/>
                  <a:t>宽度优先遍历</a:t>
                </a:r>
                <a:endParaRPr lang="en-US" altLang="zh-CN" b="1" dirty="0"/>
              </a:p>
              <a:p>
                <a:pPr>
                  <a:lnSpc>
                    <a:spcPct val="100000"/>
                  </a:lnSpc>
                </a:pPr>
                <a:r>
                  <a:rPr lang="zh-CN" altLang="en-US" sz="2600" dirty="0">
                    <a:effectLst/>
                    <a:ea typeface="等线" panose="02010600030101010101" pitchFamily="2" charset="-122"/>
                    <a:cs typeface="Times New Roman" panose="02020603050405020304" pitchFamily="18" charset="0"/>
                  </a:rPr>
                  <a:t>与回溯法的区别：</a:t>
                </a:r>
                <a:endParaRPr lang="en-US" altLang="zh-CN" sz="2600" dirty="0">
                  <a:effectLst/>
                  <a:ea typeface="等线" panose="02010600030101010101" pitchFamily="2" charset="-122"/>
                  <a:cs typeface="Times New Roman" panose="02020603050405020304" pitchFamily="18" charset="0"/>
                </a:endParaRPr>
              </a:p>
              <a:p>
                <a:pPr marL="342900" lvl="0" indent="-342900" algn="just">
                  <a:lnSpc>
                    <a:spcPct val="100000"/>
                  </a:lnSpc>
                  <a:spcBef>
                    <a:spcPts val="600"/>
                  </a:spcBef>
                  <a:spcAft>
                    <a:spcPts val="0"/>
                  </a:spcAft>
                  <a:buFont typeface="+mj-lt"/>
                  <a:buAutoNum type="arabicParenBoth"/>
                  <a:tabLst>
                    <a:tab pos="266700" algn="l"/>
                  </a:tabLst>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解决问题的目标</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不同：回溯法一般用于求任意一个解，或者找出全部解；分支限界法则一般求最优解，即使某一目标函数取极值的解。例如，在图中给定起点和终点，求一条可达路径，比暴力枚举略好一点的方法是回溯剪枝；而要找一条最短的路径，则分支限界法会比回溯有一点进步。</a:t>
                </a:r>
              </a:p>
              <a:p>
                <a:pPr marL="342900" lvl="0" indent="-342900" algn="just">
                  <a:lnSpc>
                    <a:spcPct val="100000"/>
                  </a:lnSpc>
                  <a:spcBef>
                    <a:spcPts val="600"/>
                  </a:spcBef>
                  <a:spcAft>
                    <a:spcPts val="0"/>
                  </a:spcAft>
                  <a:buFont typeface="+mj-lt"/>
                  <a:buAutoNum type="arabicParenBoth"/>
                  <a:tabLst>
                    <a:tab pos="266700" algn="l"/>
                  </a:tabLst>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剪枝策略</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不同：回溯法是根据约束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𝑅</m:t>
                    </m:r>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来进行剪枝；分支限界法则在检验约束条件的同时，还通过对目标函数设计有效的限界来进行剪枝。例如求两点间最短路径时，我们可以将两点间任一条路径的长度作为当前的限界，在搜索过程中，只要部分路径的长度达到限界，这条路就可以被剪掉，因为肯定比限界长，就不可能是最短路径。</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t="-1325" r="-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940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r>
                  <a:rPr lang="zh-CN" altLang="en-US" sz="2400" b="1" dirty="0"/>
                  <a:t>分支限界法的设计思想：</a:t>
                </a:r>
                <a:r>
                  <a:rPr lang="zh-CN" altLang="en-US" b="1" dirty="0"/>
                  <a:t>宽度优先遍历</a:t>
                </a:r>
                <a:endParaRPr lang="en-US" altLang="zh-CN" b="1" dirty="0"/>
              </a:p>
              <a:p>
                <a:pPr marL="266700" indent="266700" algn="just">
                  <a:lnSpc>
                    <a:spcPct val="100000"/>
                  </a:lnSpc>
                  <a:spcAft>
                    <a:spcPts val="600"/>
                  </a:spcAf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将问题目标理解为求代价</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最小</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的解，对每一个部分解</a:t>
                </a:r>
                <a14:m>
                  <m:oMath xmlns:m="http://schemas.openxmlformats.org/officeDocument/2006/math">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，定义代价函数</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，则该函数应满足</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ctr">
                  <a:lnSpc>
                    <a:spcPct val="100000"/>
                  </a:lnSpc>
                  <a:spcAft>
                    <a:spcPts val="600"/>
                  </a:spcAft>
                </a:pP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e>
                    </m:d>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00000"/>
                  </a:lnSpc>
                  <a:spcAft>
                    <a:spcPts val="600"/>
                  </a:spcAf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如果部分解的代价</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已经大于某个上界（比如取某个可行解的代价），则根据</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上述</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公式可知，由其扩展出的解必定不是代价最小的解，故该部分解对应的结点及其子树可被剪除。</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00000"/>
                  </a:lnSpc>
                  <a:spcAft>
                    <a:spcPts val="600"/>
                  </a:spcAf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有时代价函数不易或不可即时计算，我们也可以用一个易于计算的函数</a:t>
                </a:r>
                <a14:m>
                  <m:oMath xmlns:m="http://schemas.openxmlformats.org/officeDocument/2006/math">
                    <m:r>
                      <a:rPr lang="en-US" altLang="zh-CN"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𝐿𝐵</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来代替，该函数应在满足</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上述</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公式的同时恒不大于</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，故</a:t>
                </a:r>
                <a14:m>
                  <m:oMath xmlns:m="http://schemas.openxmlformats.org/officeDocument/2006/math">
                    <m:r>
                      <a:rPr lang="en-US" altLang="zh-CN"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𝐿𝐵</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400"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也称为“</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下界函数</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2400" i="1" kern="100" dirty="0">
                    <a:effectLst/>
                    <a:latin typeface="Times New Roman" panose="02020603050405020304" pitchFamily="18" charset="0"/>
                    <a:ea typeface="等线" panose="02010600030101010101" pitchFamily="2" charset="-122"/>
                    <a:cs typeface="Times New Roman" panose="02020603050405020304" pitchFamily="18" charset="0"/>
                  </a:rPr>
                  <a:t>LB</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函数的巧妙设计，可以得到使</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函数取极小值的解。</a:t>
                </a:r>
              </a:p>
              <a:p>
                <a:pPr marL="266700" indent="266700" algn="just">
                  <a:lnSpc>
                    <a:spcPct val="150000"/>
                  </a:lnSpc>
                  <a:spcAft>
                    <a:spcPts val="600"/>
                  </a:spcAft>
                </a:pP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t="-1687" r="-3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7610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15.2</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有限期的任务调度问题</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给定</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个任务和</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台处理器。其中完成第</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个任务需</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时间单位，其完工的截止期限为</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，在截止期限前完工可获得收益</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。显然，</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是必要的前提条件。要求从</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个任务中找出一个子集，使得子集中所有任务都可在截止期限前完成，且获得的总收益最大。</a:t>
                </a:r>
              </a:p>
              <a:p>
                <a:pPr indent="266700" algn="just">
                  <a:lnSpc>
                    <a:spcPct val="150000"/>
                  </a:lnSpc>
                  <a:spcBef>
                    <a:spcPts val="600"/>
                  </a:spcBef>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可将收益函数的极大解转化为</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代价函数的极小解</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问题，即求子集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，使得选择该子集所造成的损失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zh-CN" altLang="en-US" sz="2400" i="1" kern="100">
                            <a:effectLst/>
                            <a:latin typeface="Cambria Math" panose="02040503050406030204" pitchFamily="18" charset="0"/>
                            <a:cs typeface="微软雅黑" panose="020B0503020204020204" pitchFamily="34" charset="-122"/>
                          </a:rPr>
                          <m:t>−</m:t>
                        </m:r>
                        <m:nary>
                          <m:naryPr>
                            <m:chr m:val="∑"/>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sub>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e>
                        </m:nary>
                      </m:e>
                    </m:nary>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达到极小值。</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t="-1566" r="-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639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310897" y="3439840"/>
            <a:ext cx="3570208"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算法设计基础</a:t>
            </a:r>
          </a:p>
        </p:txBody>
      </p:sp>
      <p:sp>
        <p:nvSpPr>
          <p:cNvPr id="8" name="矩形 7"/>
          <p:cNvSpPr/>
          <p:nvPr/>
        </p:nvSpPr>
        <p:spPr>
          <a:xfrm>
            <a:off x="5118810" y="2445722"/>
            <a:ext cx="1954381"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陈 越</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a:t>
            </a:r>
          </a:p>
        </p:txBody>
      </p:sp>
      <p:pic>
        <p:nvPicPr>
          <p:cNvPr id="33" name="图片 32">
            <a:extLst>
              <a:ext uri="{FF2B5EF4-FFF2-40B4-BE49-F238E27FC236}">
                <a16:creationId xmlns:a16="http://schemas.microsoft.com/office/drawing/2014/main" id="{768B4DF6-32FD-47E3-B7CC-A91F9FF88B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111311" y="4282093"/>
            <a:ext cx="9165288" cy="2546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2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indent="266700" algn="just">
                  <a:lnSpc>
                    <a:spcPct val="150000"/>
                  </a:lnSpc>
                  <a:spcBef>
                    <a:spcPts val="600"/>
                  </a:spcBef>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给定</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个任务 </a:t>
                </a:r>
                <a14:m>
                  <m:oMath xmlns:m="http://schemas.openxmlformats.org/officeDocument/2006/math">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1,2,3,4</m:t>
                        </m:r>
                      </m:e>
                    </m:d>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台处理器，其</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在表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15.1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中列出。问如何取舍任务使总收益最大？</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Bef>
                    <a:spcPts val="600"/>
                  </a:spcBef>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82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68685575-2F78-74C7-C396-46284BC98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887" y="2566987"/>
            <a:ext cx="6372225" cy="1724025"/>
          </a:xfrm>
          <a:prstGeom prst="rect">
            <a:avLst/>
          </a:prstGeom>
        </p:spPr>
      </p:pic>
      <p:sp>
        <p:nvSpPr>
          <p:cNvPr id="13" name="文本框 12">
            <a:extLst>
              <a:ext uri="{FF2B5EF4-FFF2-40B4-BE49-F238E27FC236}">
                <a16:creationId xmlns:a16="http://schemas.microsoft.com/office/drawing/2014/main" id="{C8668698-D988-FB78-D9F2-2AFDDE92747C}"/>
              </a:ext>
            </a:extLst>
          </p:cNvPr>
          <p:cNvSpPr txBox="1"/>
          <p:nvPr/>
        </p:nvSpPr>
        <p:spPr>
          <a:xfrm>
            <a:off x="838199" y="4720024"/>
            <a:ext cx="10769575" cy="461665"/>
          </a:xfrm>
          <a:prstGeom prst="rect">
            <a:avLst/>
          </a:prstGeom>
          <a:noFill/>
        </p:spPr>
        <p:txBody>
          <a:bodyPr wrap="square">
            <a:spAutoFit/>
          </a:bodyPr>
          <a:lstStyle/>
          <a:p>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注意到该问题的解不一定是全部任务的排列，而可能只包含一个任务的子集。</a:t>
            </a:r>
            <a:endParaRPr lang="zh-CN" altLang="en-US" sz="24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743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pic>
        <p:nvPicPr>
          <p:cNvPr id="8" name="图片 7" descr="图示, 形状&#10;&#10;描述已自动生成">
            <a:extLst>
              <a:ext uri="{FF2B5EF4-FFF2-40B4-BE49-F238E27FC236}">
                <a16:creationId xmlns:a16="http://schemas.microsoft.com/office/drawing/2014/main" id="{DD057A55-3BE5-00A0-BAD9-6684230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317" y="1377650"/>
            <a:ext cx="6063527" cy="422051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EC87DFB-80C0-4639-A88A-81C4DB150827}"/>
                  </a:ext>
                </a:extLst>
              </p:cNvPr>
              <p:cNvSpPr txBox="1"/>
              <p:nvPr/>
            </p:nvSpPr>
            <p:spPr>
              <a:xfrm>
                <a:off x="609625" y="1497850"/>
                <a:ext cx="5085080" cy="4449680"/>
              </a:xfrm>
              <a:prstGeom prst="rect">
                <a:avLst/>
              </a:prstGeom>
              <a:noFill/>
            </p:spPr>
            <p:txBody>
              <a:bodyPr wrap="square">
                <a:spAutoFit/>
              </a:bodyPr>
              <a:lstStyle/>
              <a:p>
                <a:pPr indent="266700" algn="just">
                  <a:lnSpc>
                    <a:spcPts val="3000"/>
                  </a:lnSpc>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定义</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sub>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e>
                    </m:nary>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表示从根到结点</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所确定入选的任务集。则</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就是从根到结点</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所能失去的最大收益——即除了</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以外的任务全部放弃所造成的损失。据此定义上界函数：</a:t>
                </a:r>
              </a:p>
              <a:p>
                <a:pPr>
                  <a:lnSpc>
                    <a:spcPts val="3000"/>
                  </a:lnSpc>
                </a:pPr>
                <a:r>
                  <a:rPr lang="en-US" altLang="zh-CN" sz="2400" dirty="0">
                    <a:effectLst/>
                    <a:latin typeface="等线" panose="02010600030101010101" pitchFamily="2" charset="-122"/>
                    <a:cs typeface="Times New Roman" panose="02020603050405020304" pitchFamily="18" charset="0"/>
                  </a:rPr>
                  <a:t> </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𝑈</m:t>
                    </m:r>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i="1">
                            <a:effectLst/>
                            <a:latin typeface="Cambria Math" panose="02040503050406030204" pitchFamily="18" charset="0"/>
                            <a:ea typeface="Cambria Math" panose="02040503050406030204" pitchFamily="18" charset="0"/>
                          </a:rPr>
                        </m:ctrlPr>
                      </m:funcPr>
                      <m:fNa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min</m:t>
                        </m:r>
                      </m:fName>
                      <m:e>
                        <m:d>
                          <m:dPr>
                            <m:begChr m:val="{"/>
                            <m:endChr m:val="}"/>
                            <m:ctrlPr>
                              <a:rPr lang="zh-CN" altLang="zh-CN" sz="2000" i="1">
                                <a:effectLst/>
                                <a:latin typeface="Cambria Math" panose="02040503050406030204" pitchFamily="18" charset="0"/>
                                <a:ea typeface="Cambria Math" panose="02040503050406030204" pitchFamily="18" charset="0"/>
                              </a:rPr>
                            </m:ctrlPr>
                          </m:dPr>
                          <m:e>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𝑣</m:t>
                                </m:r>
                              </m:e>
                            </m:d>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e>
                          <m:e>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𝑣</m:t>
                            </m:r>
                            <m:r>
                              <a:rPr lang="zh-CN" altLang="zh-CN" sz="2000">
                                <a:effectLst/>
                                <a:latin typeface="Cambria Math" panose="02040503050406030204" pitchFamily="18" charset="0"/>
                                <a:ea typeface="等线" panose="02010600030101010101" pitchFamily="2" charset="-122"/>
                                <a:cs typeface="Times New Roman" panose="02020603050405020304" pitchFamily="18" charset="0"/>
                              </a:rPr>
                              <m:t>为当前被激活的结点</m:t>
                            </m:r>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e>
                        </m:d>
                      </m:e>
                    </m:func>
                  </m:oMath>
                </a14:m>
                <a:endParaRPr lang="en-US" altLang="zh-CN" sz="2000" dirty="0"/>
              </a:p>
              <a:p>
                <a:pPr>
                  <a:lnSpc>
                    <a:spcPts val="3000"/>
                  </a:lnSpc>
                  <a:spcBef>
                    <a:spcPts val="1200"/>
                  </a:spcBef>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由于</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无法得到，我们定义下界函数：</a:t>
                </a:r>
                <a:r>
                  <a:rPr lang="en-US" altLang="zh-CN" sz="2000" i="1" kern="100" dirty="0">
                    <a:effectLst/>
                    <a:latin typeface="Times New Roman" panose="02020603050405020304" pitchFamily="18" charset="0"/>
                    <a:ea typeface="Cambria Math" panose="02040503050406030204" pitchFamily="18" charset="0"/>
                    <a:cs typeface="Times New Roman" panose="02020603050405020304" pitchFamily="18" charset="0"/>
                  </a:rPr>
                  <a:t>LB</a:t>
                </a:r>
                <a14:m>
                  <m:oMath xmlns:m="http://schemas.openxmlformats.org/officeDocument/2006/math">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m:t>
                        </m:r>
                      </m:e>
                    </m:d>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sub>
                      <m:sup/>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e>
                    </m:nary>
                  </m:oMath>
                </a14:m>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dirty="0">
                    <a:effectLst/>
                    <a:ea typeface="等线" panose="02010600030101010101" pitchFamily="2" charset="-122"/>
                    <a:cs typeface="Times New Roman" panose="02020603050405020304" pitchFamily="18" charset="0"/>
                  </a:rPr>
                  <a:t>其中</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dirty="0">
                    <a:effectLst/>
                    <a:ea typeface="等线" panose="02010600030101010101" pitchFamily="2" charset="-122"/>
                    <a:cs typeface="Times New Roman" panose="02020603050405020304" pitchFamily="18" charset="0"/>
                  </a:rPr>
                  <a:t>表示从根到结点</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dirty="0">
                    <a:effectLst/>
                    <a:ea typeface="等线" panose="02010600030101010101" pitchFamily="2" charset="-122"/>
                    <a:cs typeface="Times New Roman" panose="02020603050405020304" pitchFamily="18" charset="0"/>
                  </a:rPr>
                  <a:t>所确定已经失去的任务集。</a:t>
                </a:r>
                <a:endParaRPr lang="zh-CN" altLang="en-US" sz="2400" dirty="0"/>
              </a:p>
              <a:p>
                <a:pPr>
                  <a:lnSpc>
                    <a:spcPts val="3000"/>
                  </a:lnSpc>
                </a:pPr>
                <a:endParaRPr lang="zh-CN" altLang="en-US" sz="2000" dirty="0"/>
              </a:p>
            </p:txBody>
          </p:sp>
        </mc:Choice>
        <mc:Fallback xmlns="">
          <p:sp>
            <p:nvSpPr>
              <p:cNvPr id="11" name="文本框 10">
                <a:extLst>
                  <a:ext uri="{FF2B5EF4-FFF2-40B4-BE49-F238E27FC236}">
                    <a16:creationId xmlns:a16="http://schemas.microsoft.com/office/drawing/2014/main" id="{8EC87DFB-80C0-4639-A88A-81C4DB150827}"/>
                  </a:ext>
                </a:extLst>
              </p:cNvPr>
              <p:cNvSpPr txBox="1">
                <a:spLocks noRot="1" noChangeAspect="1" noMove="1" noResize="1" noEditPoints="1" noAdjustHandles="1" noChangeArrowheads="1" noChangeShapeType="1" noTextEdit="1"/>
              </p:cNvSpPr>
              <p:nvPr/>
            </p:nvSpPr>
            <p:spPr>
              <a:xfrm>
                <a:off x="609625" y="1497850"/>
                <a:ext cx="5085080" cy="4449680"/>
              </a:xfrm>
              <a:prstGeom prst="rect">
                <a:avLst/>
              </a:prstGeom>
              <a:blipFill>
                <a:blip r:embed="rId3"/>
                <a:stretch>
                  <a:fillRect l="-1799" t="-13973" r="-79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3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 示意图&#10;&#10;描述已自动生成">
            <a:extLst>
              <a:ext uri="{FF2B5EF4-FFF2-40B4-BE49-F238E27FC236}">
                <a16:creationId xmlns:a16="http://schemas.microsoft.com/office/drawing/2014/main" id="{DC2B85BF-898E-C0E1-2867-650573516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480" y="1287243"/>
            <a:ext cx="5957446" cy="4338322"/>
          </a:xfrm>
          <a:prstGeom prst="rect">
            <a:avLst/>
          </a:prstGeom>
        </p:spPr>
      </p:pic>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EC87DFB-80C0-4639-A88A-81C4DB150827}"/>
                  </a:ext>
                </a:extLst>
              </p:cNvPr>
              <p:cNvSpPr txBox="1"/>
              <p:nvPr/>
            </p:nvSpPr>
            <p:spPr>
              <a:xfrm>
                <a:off x="609625" y="1497850"/>
                <a:ext cx="5085080" cy="4449680"/>
              </a:xfrm>
              <a:prstGeom prst="rect">
                <a:avLst/>
              </a:prstGeom>
              <a:noFill/>
            </p:spPr>
            <p:txBody>
              <a:bodyPr wrap="square">
                <a:spAutoFit/>
              </a:bodyPr>
              <a:lstStyle/>
              <a:p>
                <a:pPr indent="266700" algn="just">
                  <a:lnSpc>
                    <a:spcPts val="3000"/>
                  </a:lnSpc>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定义</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sub>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e>
                    </m:nary>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表示从根到结点</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所确定入选的任务集。则</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就是从根到结点</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所能失去的最大收益——即除了</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以外的任务全部放弃所造成的损失。据此定义上界函数：</a:t>
                </a:r>
              </a:p>
              <a:p>
                <a:pPr>
                  <a:lnSpc>
                    <a:spcPts val="3000"/>
                  </a:lnSpc>
                </a:pPr>
                <a:r>
                  <a:rPr lang="en-US" altLang="zh-CN" sz="2400" dirty="0">
                    <a:effectLst/>
                    <a:latin typeface="等线" panose="02010600030101010101" pitchFamily="2" charset="-122"/>
                    <a:cs typeface="Times New Roman" panose="02020603050405020304" pitchFamily="18" charset="0"/>
                  </a:rPr>
                  <a:t> </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𝑈</m:t>
                    </m:r>
                    <m:r>
                      <a:rPr lang="en-US" altLang="zh-CN" sz="2000" b="0" i="1" smtClean="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i="1">
                            <a:effectLst/>
                            <a:latin typeface="Cambria Math" panose="02040503050406030204" pitchFamily="18" charset="0"/>
                            <a:ea typeface="Cambria Math" panose="02040503050406030204" pitchFamily="18" charset="0"/>
                          </a:rPr>
                        </m:ctrlPr>
                      </m:funcPr>
                      <m:fName>
                        <m:r>
                          <m:rPr>
                            <m:sty m:val="p"/>
                          </m:rPr>
                          <a:rPr lang="en-US" altLang="zh-CN" sz="2000">
                            <a:effectLst/>
                            <a:latin typeface="Cambria Math" panose="02040503050406030204" pitchFamily="18" charset="0"/>
                            <a:ea typeface="等线" panose="02010600030101010101" pitchFamily="2" charset="-122"/>
                            <a:cs typeface="Times New Roman" panose="02020603050405020304" pitchFamily="18" charset="0"/>
                          </a:rPr>
                          <m:t>min</m:t>
                        </m:r>
                      </m:fName>
                      <m:e>
                        <m:d>
                          <m:dPr>
                            <m:begChr m:val="{"/>
                            <m:endChr m:val="}"/>
                            <m:ctrlPr>
                              <a:rPr lang="zh-CN" altLang="zh-CN" sz="2000" i="1">
                                <a:effectLst/>
                                <a:latin typeface="Cambria Math" panose="02040503050406030204" pitchFamily="18" charset="0"/>
                                <a:ea typeface="Cambria Math" panose="02040503050406030204" pitchFamily="18" charset="0"/>
                              </a:rPr>
                            </m:ctrlPr>
                          </m:dPr>
                          <m:e>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𝑣</m:t>
                                </m:r>
                              </m:e>
                            </m:d>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e>
                          <m:e>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𝑣</m:t>
                            </m:r>
                            <m:r>
                              <a:rPr lang="zh-CN" altLang="zh-CN" sz="2000">
                                <a:effectLst/>
                                <a:latin typeface="Cambria Math" panose="02040503050406030204" pitchFamily="18" charset="0"/>
                                <a:ea typeface="等线" panose="02010600030101010101" pitchFamily="2" charset="-122"/>
                                <a:cs typeface="Times New Roman" panose="02020603050405020304" pitchFamily="18" charset="0"/>
                              </a:rPr>
                              <m:t>为当前被激活的结点</m:t>
                            </m:r>
                            <m:r>
                              <a:rPr lang="zh-CN" altLang="zh-CN" sz="2000">
                                <a:effectLst/>
                                <a:latin typeface="Cambria Math" panose="02040503050406030204" pitchFamily="18" charset="0"/>
                                <a:ea typeface="MS Gothic" panose="020B0609070205080204" pitchFamily="49" charset="-128"/>
                                <a:cs typeface="MS Gothic" panose="020B0609070205080204" pitchFamily="49" charset="-128"/>
                              </a:rPr>
                              <m:t> </m:t>
                            </m:r>
                          </m:e>
                        </m:d>
                      </m:e>
                    </m:func>
                  </m:oMath>
                </a14:m>
                <a:endParaRPr lang="en-US" altLang="zh-CN" sz="2000" dirty="0"/>
              </a:p>
              <a:p>
                <a:pPr>
                  <a:lnSpc>
                    <a:spcPts val="3000"/>
                  </a:lnSpc>
                  <a:spcBef>
                    <a:spcPts val="1200"/>
                  </a:spcBef>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由于</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𝐶</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无法得到，我们定义下界函数：</a:t>
                </a:r>
                <a:r>
                  <a:rPr lang="en-US" altLang="zh-CN" sz="2000" i="1" kern="100" dirty="0">
                    <a:effectLst/>
                    <a:latin typeface="Times New Roman" panose="02020603050405020304" pitchFamily="18" charset="0"/>
                    <a:ea typeface="Cambria Math" panose="02040503050406030204" pitchFamily="18" charset="0"/>
                    <a:cs typeface="Times New Roman" panose="02020603050405020304" pitchFamily="18" charset="0"/>
                  </a:rPr>
                  <a:t>LB</a:t>
                </a:r>
                <a14:m>
                  <m:oMath xmlns:m="http://schemas.openxmlformats.org/officeDocument/2006/math">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m:t>
                        </m:r>
                      </m:e>
                    </m:d>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supHide m:val="on"/>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sub>
                      <m:sup/>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e>
                    </m:nary>
                  </m:oMath>
                </a14:m>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dirty="0">
                    <a:effectLst/>
                    <a:ea typeface="等线" panose="02010600030101010101" pitchFamily="2" charset="-122"/>
                    <a:cs typeface="Times New Roman" panose="02020603050405020304" pitchFamily="18" charset="0"/>
                  </a:rPr>
                  <a:t>其中</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zh-CN" altLang="zh-CN" sz="2400" dirty="0">
                    <a:effectLst/>
                    <a:ea typeface="等线" panose="02010600030101010101" pitchFamily="2" charset="-122"/>
                    <a:cs typeface="Times New Roman" panose="02020603050405020304" pitchFamily="18" charset="0"/>
                  </a:rPr>
                  <a:t>表示从根到结点</a:t>
                </a:r>
                <a14:m>
                  <m:oMath xmlns:m="http://schemas.openxmlformats.org/officeDocument/2006/math">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dirty="0">
                    <a:effectLst/>
                    <a:ea typeface="等线" panose="02010600030101010101" pitchFamily="2" charset="-122"/>
                    <a:cs typeface="Times New Roman" panose="02020603050405020304" pitchFamily="18" charset="0"/>
                  </a:rPr>
                  <a:t>所确定已经失去的任务集。</a:t>
                </a:r>
                <a:endParaRPr lang="zh-CN" altLang="en-US" sz="2400" dirty="0"/>
              </a:p>
              <a:p>
                <a:pPr>
                  <a:lnSpc>
                    <a:spcPts val="3000"/>
                  </a:lnSpc>
                </a:pPr>
                <a:endParaRPr lang="zh-CN" altLang="en-US" sz="2000" dirty="0"/>
              </a:p>
            </p:txBody>
          </p:sp>
        </mc:Choice>
        <mc:Fallback xmlns="">
          <p:sp>
            <p:nvSpPr>
              <p:cNvPr id="11" name="文本框 10">
                <a:extLst>
                  <a:ext uri="{FF2B5EF4-FFF2-40B4-BE49-F238E27FC236}">
                    <a16:creationId xmlns:a16="http://schemas.microsoft.com/office/drawing/2014/main" id="{8EC87DFB-80C0-4639-A88A-81C4DB150827}"/>
                  </a:ext>
                </a:extLst>
              </p:cNvPr>
              <p:cNvSpPr txBox="1">
                <a:spLocks noRot="1" noChangeAspect="1" noMove="1" noResize="1" noEditPoints="1" noAdjustHandles="1" noChangeArrowheads="1" noChangeShapeType="1" noTextEdit="1"/>
              </p:cNvSpPr>
              <p:nvPr/>
            </p:nvSpPr>
            <p:spPr>
              <a:xfrm>
                <a:off x="609625" y="1497850"/>
                <a:ext cx="5085080" cy="4449680"/>
              </a:xfrm>
              <a:prstGeom prst="rect">
                <a:avLst/>
              </a:prstGeom>
              <a:blipFill>
                <a:blip r:embed="rId3"/>
                <a:stretch>
                  <a:fillRect l="-1799" t="-13973" r="-7914"/>
                </a:stretch>
              </a:blipFill>
            </p:spPr>
            <p:txBody>
              <a:bodyPr/>
              <a:lstStyle/>
              <a:p>
                <a:r>
                  <a:rPr lang="zh-CN" altLang="en-US">
                    <a:noFill/>
                  </a:rPr>
                  <a:t> </a:t>
                </a:r>
              </a:p>
            </p:txBody>
          </p:sp>
        </mc:Fallback>
      </mc:AlternateContent>
      <p:sp>
        <p:nvSpPr>
          <p:cNvPr id="7" name="矩形: 圆角 6">
            <a:extLst>
              <a:ext uri="{FF2B5EF4-FFF2-40B4-BE49-F238E27FC236}">
                <a16:creationId xmlns:a16="http://schemas.microsoft.com/office/drawing/2014/main" id="{30ECCF8F-EBCA-C3B4-617B-4367A1ED86F1}"/>
              </a:ext>
            </a:extLst>
          </p:cNvPr>
          <p:cNvSpPr/>
          <p:nvPr/>
        </p:nvSpPr>
        <p:spPr>
          <a:xfrm>
            <a:off x="8554720" y="3429000"/>
            <a:ext cx="680720" cy="60452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3678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lstStyle/>
          <a:p>
            <a:pPr>
              <a:lnSpc>
                <a:spcPct val="150000"/>
              </a:lnSpc>
            </a:pPr>
            <a:r>
              <a:rPr lang="zh-CN" altLang="en-US" sz="2400" b="1" dirty="0"/>
              <a:t>分治法</a:t>
            </a:r>
            <a:r>
              <a:rPr lang="zh-CN" altLang="en-US" dirty="0"/>
              <a:t>的实施包含“分”、“治”、“合”三个步骤：</a:t>
            </a:r>
          </a:p>
          <a:p>
            <a:pPr>
              <a:lnSpc>
                <a:spcPct val="150000"/>
              </a:lnSpc>
            </a:pPr>
            <a:r>
              <a:rPr lang="en-US" altLang="zh-CN" dirty="0"/>
              <a:t>(1)“</a:t>
            </a:r>
            <a:r>
              <a:rPr lang="zh-CN" altLang="en-US" dirty="0"/>
              <a:t>分”：将一个难以直接解决的大问题，分割成若干个规模较小而结构相同的子问题。</a:t>
            </a:r>
          </a:p>
          <a:p>
            <a:pPr>
              <a:lnSpc>
                <a:spcPct val="150000"/>
              </a:lnSpc>
            </a:pPr>
            <a:r>
              <a:rPr lang="en-US" altLang="zh-CN" dirty="0"/>
              <a:t>(2)“</a:t>
            </a:r>
            <a:r>
              <a:rPr lang="zh-CN" altLang="en-US" dirty="0"/>
              <a:t>治”：将划分出的子问题分别解决。</a:t>
            </a:r>
          </a:p>
          <a:p>
            <a:pPr>
              <a:lnSpc>
                <a:spcPct val="150000"/>
              </a:lnSpc>
            </a:pPr>
            <a:r>
              <a:rPr lang="en-US" altLang="zh-CN" dirty="0"/>
              <a:t>(3)“</a:t>
            </a:r>
            <a:r>
              <a:rPr lang="zh-CN" altLang="en-US" dirty="0"/>
              <a:t>合”：将各个子问题的解合并处理，得到原问题的解。</a:t>
            </a:r>
          </a:p>
          <a:p>
            <a:pPr>
              <a:lnSpc>
                <a:spcPct val="150000"/>
              </a:lnSpc>
            </a:pPr>
            <a:r>
              <a:rPr lang="zh-CN" altLang="en-US" dirty="0"/>
              <a:t>很多问题都可以用分治法解决，只是在不同问题中，上述三个步骤所占的比重可能不太一样。</a:t>
            </a:r>
            <a:endParaRPr lang="en-US" altLang="zh-CN" dirty="0"/>
          </a:p>
          <a:p>
            <a:pPr marL="342900" indent="-342900">
              <a:lnSpc>
                <a:spcPct val="150000"/>
              </a:lnSpc>
              <a:buFont typeface="Arial" panose="020B0604020202020204" pitchFamily="34" charset="0"/>
              <a:buChar char="•"/>
            </a:pPr>
            <a:r>
              <a:rPr lang="zh-CN" altLang="en-US" dirty="0"/>
              <a:t>归并排序：“分”是很简单的事，关键在于“治”和“合”</a:t>
            </a:r>
            <a:endParaRPr lang="en-US" altLang="zh-CN" dirty="0"/>
          </a:p>
          <a:p>
            <a:pPr marL="342900" indent="-342900">
              <a:lnSpc>
                <a:spcPct val="150000"/>
              </a:lnSpc>
              <a:buFont typeface="Arial" panose="020B0604020202020204" pitchFamily="34" charset="0"/>
              <a:buChar char="•"/>
            </a:pPr>
            <a:r>
              <a:rPr lang="zh-CN" altLang="en-US" dirty="0"/>
              <a:t>快速排序：“分”和“治”是比较复杂的，“合”是水到渠成之事</a:t>
            </a:r>
            <a:endParaRPr lang="en-US" altLang="zh-CN" dirty="0"/>
          </a:p>
          <a:p>
            <a:pPr marL="342900" indent="-342900">
              <a:lnSpc>
                <a:spcPct val="150000"/>
              </a:lnSpc>
              <a:buFont typeface="Arial" panose="020B0604020202020204" pitchFamily="34" charset="0"/>
              <a:buChar char="•"/>
            </a:pPr>
            <a:r>
              <a:rPr lang="zh-CN" altLang="en-US" dirty="0"/>
              <a:t>二分查找：“分”很简单，核心在于“治”，根本不需要“合”。</a:t>
            </a:r>
          </a:p>
        </p:txBody>
      </p:sp>
    </p:spTree>
    <p:extLst>
      <p:ext uri="{BB962C8B-B14F-4D97-AF65-F5344CB8AC3E}">
        <p14:creationId xmlns:p14="http://schemas.microsoft.com/office/powerpoint/2010/main" val="269787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4963135" cy="5057775"/>
              </a:xfrm>
            </p:spPr>
            <p:txBody>
              <a:bodyPr>
                <a:normAutofit lnSpcReduction="10000"/>
              </a:bodyPr>
              <a:lstStyle/>
              <a:p>
                <a:pPr>
                  <a:lnSpc>
                    <a:spcPct val="150000"/>
                  </a:lnSpc>
                </a:pPr>
                <a:r>
                  <a:rPr lang="zh-CN" altLang="en-US" sz="2400" b="1" dirty="0"/>
                  <a:t>分治法</a:t>
                </a:r>
                <a:r>
                  <a:rPr lang="zh-CN" altLang="en-US" dirty="0"/>
                  <a:t>的时间复杂度可以通过</a:t>
                </a:r>
                <a:r>
                  <a:rPr lang="zh-CN" altLang="en-US" b="1" dirty="0"/>
                  <a:t>递推方程</a:t>
                </a:r>
                <a:r>
                  <a:rPr lang="zh-CN" altLang="en-US" dirty="0"/>
                  <a:t>来进行分析。</a:t>
                </a:r>
                <a:endParaRPr lang="en-US" altLang="zh-CN" dirty="0"/>
              </a:p>
              <a:p>
                <a:pPr indent="266700" algn="just">
                  <a:lnSpc>
                    <a:spcPct val="150000"/>
                  </a:lnSpc>
                  <a:spcBef>
                    <a:spcPts val="600"/>
                  </a:spcBef>
                </a:pPr>
                <a:r>
                  <a:rPr lang="zh-CN" altLang="zh-CN" sz="2200" dirty="0"/>
                  <a:t>阈值</a:t>
                </a:r>
                <a:r>
                  <a:rPr lang="en-US" altLang="zh-CN" sz="2200" kern="100" dirty="0" err="1">
                    <a:effectLst/>
                    <a:latin typeface="Courier"/>
                    <a:ea typeface="楷体_GB2312"/>
                    <a:cs typeface="Times New Roman" panose="02020603050405020304" pitchFamily="18" charset="0"/>
                  </a:rPr>
                  <a:t>kMinSize</a:t>
                </a:r>
                <a:r>
                  <a:rPr lang="zh-CN" altLang="zh-CN" sz="2200" dirty="0"/>
                  <a:t>是一个小常数，小到调用</a:t>
                </a:r>
                <a:r>
                  <a:rPr lang="en-US" altLang="zh-CN" sz="2200" kern="100" dirty="0">
                    <a:effectLst/>
                    <a:latin typeface="Courier"/>
                    <a:ea typeface="楷体_GB2312"/>
                    <a:cs typeface="Times New Roman" panose="02020603050405020304" pitchFamily="18" charset="0"/>
                  </a:rPr>
                  <a:t>Conquer</a:t>
                </a:r>
                <a:r>
                  <a:rPr lang="zh-CN" altLang="zh-CN" sz="2200" dirty="0"/>
                  <a:t>处理的时间可以被认为是</a:t>
                </a:r>
                <a14:m>
                  <m:oMath xmlns:m="http://schemas.openxmlformats.org/officeDocument/2006/math">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𝑂</m:t>
                    </m:r>
                    <m:d>
                      <m:dPr>
                        <m:ctrlPr>
                          <a:rPr lang="zh-CN" altLang="zh-CN" sz="2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en-US" altLang="zh-CN" sz="2200" dirty="0"/>
                  <a:t>,</a:t>
                </a:r>
                <a:r>
                  <a:rPr lang="zh-CN" altLang="zh-CN" sz="2200" dirty="0"/>
                  <a:t>所以不妨就设</a:t>
                </a:r>
                <a:r>
                  <a:rPr lang="en-US" altLang="zh-CN" sz="2200" kern="100" dirty="0" err="1">
                    <a:effectLst/>
                    <a:latin typeface="Courier"/>
                    <a:ea typeface="楷体_GB2312"/>
                    <a:cs typeface="Times New Roman" panose="02020603050405020304" pitchFamily="18" charset="0"/>
                  </a:rPr>
                  <a:t>kMinSize</a:t>
                </a:r>
                <a:r>
                  <a:rPr lang="zh-CN" altLang="zh-CN" sz="2200" dirty="0"/>
                  <a:t>是</a:t>
                </a:r>
                <a:r>
                  <a:rPr lang="en-US" altLang="zh-CN" sz="2200" dirty="0"/>
                  <a:t>1</a:t>
                </a:r>
                <a:r>
                  <a:rPr lang="zh-CN" altLang="zh-CN" sz="2200" dirty="0"/>
                  <a:t>。又设每个子问题的平均规模为</a:t>
                </a:r>
                <a14:m>
                  <m:oMath xmlns:m="http://schemas.openxmlformats.org/officeDocument/2006/math">
                    <m:f>
                      <m:fPr>
                        <m:type m:val="lin"/>
                        <m:ctrlPr>
                          <a:rPr lang="zh-CN" altLang="zh-CN" sz="2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𝑛</m:t>
                        </m:r>
                      </m:num>
                      <m:den>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𝛽</m:t>
                        </m:r>
                      </m:den>
                    </m:f>
                  </m:oMath>
                </a14:m>
                <a:r>
                  <a:rPr lang="zh-CN" altLang="zh-CN" sz="2200" dirty="0"/>
                  <a:t>，合并</a:t>
                </a:r>
                <a14:m>
                  <m:oMath xmlns:m="http://schemas.openxmlformats.org/officeDocument/2006/math">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𝛼</m:t>
                    </m:r>
                  </m:oMath>
                </a14:m>
                <a:r>
                  <a:rPr lang="zh-CN" altLang="zh-CN" sz="2200" dirty="0"/>
                  <a:t>个子问题的函数</a:t>
                </a:r>
                <a:r>
                  <a:rPr lang="en-US" altLang="zh-CN" sz="2200" kern="100" dirty="0">
                    <a:effectLst/>
                    <a:latin typeface="Courier"/>
                    <a:ea typeface="楷体_GB2312"/>
                    <a:cs typeface="Times New Roman" panose="02020603050405020304" pitchFamily="18" charset="0"/>
                  </a:rPr>
                  <a:t>Merge</a:t>
                </a:r>
                <a:r>
                  <a:rPr lang="zh-CN" altLang="zh-CN" sz="2200" dirty="0"/>
                  <a:t>耗时也是</a:t>
                </a:r>
                <a14:m>
                  <m:oMath xmlns:m="http://schemas.openxmlformats.org/officeDocument/2006/math">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200" dirty="0"/>
                  <a:t>的函数，记为</a:t>
                </a:r>
                <a14:m>
                  <m:oMath xmlns:m="http://schemas.openxmlformats.org/officeDocument/2006/math">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200" i="1" kern="100">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sz="2200" dirty="0"/>
                  <a:t>。则分治法的时间复杂度满足：</a:t>
                </a:r>
              </a:p>
              <a:p>
                <a:pPr algn="ctr">
                  <a:lnSpc>
                    <a:spcPct val="150000"/>
                  </a:lnSpc>
                  <a:spcBef>
                    <a:spcPts val="600"/>
                  </a:spcBef>
                </a:pPr>
                <a14:m>
                  <m:oMath xmlns:m="http://schemas.openxmlformats.org/officeDocument/2006/math">
                    <m:r>
                      <a:rPr lang="en-US" altLang="zh-CN" sz="2200" i="1">
                        <a:effectLst/>
                        <a:latin typeface="Cambria Math" panose="02040503050406030204" pitchFamily="18" charset="0"/>
                        <a:ea typeface="楷体_GB2312"/>
                        <a:cs typeface="Times New Roman" panose="02020603050405020304" pitchFamily="18" charset="0"/>
                      </a:rPr>
                      <m:t>𝑇</m:t>
                    </m:r>
                    <m:d>
                      <m:dPr>
                        <m:ctrlPr>
                          <a:rPr lang="zh-CN" altLang="zh-CN" sz="2200" i="1">
                            <a:effectLst/>
                            <a:latin typeface="Cambria Math" panose="02040503050406030204" pitchFamily="18" charset="0"/>
                            <a:ea typeface="Cambria Math" panose="02040503050406030204" pitchFamily="18" charset="0"/>
                          </a:rPr>
                        </m:ctrlPr>
                      </m:dPr>
                      <m:e>
                        <m:r>
                          <a:rPr lang="en-US" altLang="zh-CN" sz="2200" i="1">
                            <a:effectLst/>
                            <a:latin typeface="Cambria Math" panose="02040503050406030204" pitchFamily="18" charset="0"/>
                            <a:ea typeface="楷体_GB2312"/>
                            <a:cs typeface="Times New Roman" panose="02020603050405020304" pitchFamily="18" charset="0"/>
                          </a:rPr>
                          <m:t>1</m:t>
                        </m:r>
                      </m:e>
                    </m:d>
                    <m:r>
                      <a:rPr lang="en-US" altLang="zh-CN" sz="2200" i="1">
                        <a:effectLst/>
                        <a:latin typeface="Cambria Math" panose="02040503050406030204" pitchFamily="18" charset="0"/>
                        <a:ea typeface="楷体_GB2312"/>
                        <a:cs typeface="Times New Roman" panose="02020603050405020304" pitchFamily="18" charset="0"/>
                      </a:rPr>
                      <m:t>=1</m:t>
                    </m:r>
                  </m:oMath>
                </a14:m>
                <a:r>
                  <a:rPr lang="zh-CN" altLang="zh-CN" sz="2200" dirty="0">
                    <a:effectLst/>
                    <a:latin typeface="等线" panose="02010600030101010101" pitchFamily="2" charset="-122"/>
                    <a:ea typeface="楷体_GB2312"/>
                    <a:cs typeface="Times New Roman" panose="02020603050405020304" pitchFamily="18" charset="0"/>
                  </a:rPr>
                  <a:t>，</a:t>
                </a:r>
                <a:r>
                  <a:rPr lang="en-US" altLang="zh-CN" sz="2200" dirty="0">
                    <a:effectLst/>
                    <a:latin typeface="等线" panose="02010600030101010101" pitchFamily="2" charset="-122"/>
                    <a:ea typeface="楷体_GB2312"/>
                    <a:cs typeface="Times New Roman" panose="02020603050405020304" pitchFamily="18" charset="0"/>
                  </a:rPr>
                  <a:t>  </a:t>
                </a:r>
                <a14:m>
                  <m:oMath xmlns:m="http://schemas.openxmlformats.org/officeDocument/2006/math">
                    <m:r>
                      <a:rPr lang="en-US" altLang="zh-CN" sz="2200" i="1">
                        <a:effectLst/>
                        <a:latin typeface="Cambria Math" panose="02040503050406030204" pitchFamily="18" charset="0"/>
                        <a:ea typeface="楷体_GB2312"/>
                        <a:cs typeface="Times New Roman" panose="02020603050405020304" pitchFamily="18" charset="0"/>
                      </a:rPr>
                      <m:t>𝑇</m:t>
                    </m:r>
                    <m:d>
                      <m:dPr>
                        <m:ctrlPr>
                          <a:rPr lang="zh-CN" altLang="zh-CN" sz="2200" i="1">
                            <a:effectLst/>
                            <a:latin typeface="Cambria Math" panose="02040503050406030204" pitchFamily="18" charset="0"/>
                            <a:ea typeface="Cambria Math" panose="02040503050406030204" pitchFamily="18" charset="0"/>
                          </a:rPr>
                        </m:ctrlPr>
                      </m:dPr>
                      <m:e>
                        <m:r>
                          <a:rPr lang="en-US" altLang="zh-CN" sz="2200" i="1">
                            <a:effectLst/>
                            <a:latin typeface="Cambria Math" panose="02040503050406030204" pitchFamily="18" charset="0"/>
                            <a:ea typeface="楷体_GB2312"/>
                            <a:cs typeface="Times New Roman" panose="02020603050405020304" pitchFamily="18" charset="0"/>
                          </a:rPr>
                          <m:t>𝑛</m:t>
                        </m:r>
                      </m:e>
                    </m:d>
                    <m:r>
                      <a:rPr lang="en-US" altLang="zh-CN" sz="2200" i="1">
                        <a:effectLst/>
                        <a:latin typeface="Cambria Math" panose="02040503050406030204" pitchFamily="18" charset="0"/>
                        <a:ea typeface="楷体_GB2312"/>
                        <a:cs typeface="Times New Roman" panose="02020603050405020304" pitchFamily="18" charset="0"/>
                      </a:rPr>
                      <m:t>=</m:t>
                    </m:r>
                    <m:r>
                      <a:rPr lang="en-US" altLang="zh-CN" sz="2200" i="1">
                        <a:effectLst/>
                        <a:latin typeface="Cambria Math" panose="02040503050406030204" pitchFamily="18" charset="0"/>
                        <a:ea typeface="楷体_GB2312"/>
                        <a:cs typeface="Times New Roman" panose="02020603050405020304" pitchFamily="18" charset="0"/>
                      </a:rPr>
                      <m:t>𝛼</m:t>
                    </m:r>
                    <m:r>
                      <a:rPr lang="en-US" altLang="zh-CN" sz="2200" i="1">
                        <a:effectLst/>
                        <a:latin typeface="Cambria Math" panose="02040503050406030204" pitchFamily="18" charset="0"/>
                        <a:ea typeface="楷体_GB2312"/>
                        <a:cs typeface="Times New Roman" panose="02020603050405020304" pitchFamily="18" charset="0"/>
                      </a:rPr>
                      <m:t>𝑇</m:t>
                    </m:r>
                    <m:r>
                      <a:rPr lang="en-US" altLang="zh-CN" sz="2200" i="1">
                        <a:effectLst/>
                        <a:latin typeface="Cambria Math" panose="02040503050406030204" pitchFamily="18" charset="0"/>
                        <a:ea typeface="楷体_GB2312"/>
                        <a:cs typeface="Times New Roman" panose="02020603050405020304" pitchFamily="18" charset="0"/>
                      </a:rPr>
                      <m:t>(</m:t>
                    </m:r>
                    <m:r>
                      <a:rPr lang="en-US" altLang="zh-CN" sz="2200" i="1">
                        <a:effectLst/>
                        <a:latin typeface="Cambria Math" panose="02040503050406030204" pitchFamily="18" charset="0"/>
                        <a:ea typeface="楷体_GB2312"/>
                        <a:cs typeface="Times New Roman" panose="02020603050405020304" pitchFamily="18" charset="0"/>
                      </a:rPr>
                      <m:t>𝑛</m:t>
                    </m:r>
                    <m:r>
                      <a:rPr lang="en-US" altLang="zh-CN" sz="2200" i="1">
                        <a:effectLst/>
                        <a:latin typeface="Cambria Math" panose="02040503050406030204" pitchFamily="18" charset="0"/>
                        <a:ea typeface="楷体_GB2312"/>
                        <a:cs typeface="Times New Roman" panose="02020603050405020304" pitchFamily="18" charset="0"/>
                      </a:rPr>
                      <m:t>/</m:t>
                    </m:r>
                    <m:r>
                      <a:rPr lang="en-US" altLang="zh-CN" sz="2200" i="1">
                        <a:effectLst/>
                        <a:latin typeface="Cambria Math" panose="02040503050406030204" pitchFamily="18" charset="0"/>
                        <a:ea typeface="楷体_GB2312"/>
                        <a:cs typeface="Times New Roman" panose="02020603050405020304" pitchFamily="18" charset="0"/>
                      </a:rPr>
                      <m:t>𝛽</m:t>
                    </m:r>
                    <m:r>
                      <a:rPr lang="en-US" altLang="zh-CN" sz="2200" i="1">
                        <a:effectLst/>
                        <a:latin typeface="Cambria Math" panose="02040503050406030204" pitchFamily="18" charset="0"/>
                        <a:ea typeface="楷体_GB2312"/>
                        <a:cs typeface="Times New Roman" panose="02020603050405020304" pitchFamily="18" charset="0"/>
                      </a:rPr>
                      <m:t>)+</m:t>
                    </m:r>
                    <m:r>
                      <a:rPr lang="en-US" altLang="zh-CN" sz="2200" i="1">
                        <a:effectLst/>
                        <a:latin typeface="Cambria Math" panose="02040503050406030204" pitchFamily="18" charset="0"/>
                        <a:ea typeface="楷体_GB2312"/>
                        <a:cs typeface="Times New Roman" panose="02020603050405020304" pitchFamily="18" charset="0"/>
                      </a:rPr>
                      <m:t>𝑓</m:t>
                    </m:r>
                    <m:d>
                      <m:dPr>
                        <m:ctrlPr>
                          <a:rPr lang="zh-CN" altLang="zh-CN" sz="2200" i="1">
                            <a:effectLst/>
                            <a:latin typeface="Cambria Math" panose="02040503050406030204" pitchFamily="18" charset="0"/>
                            <a:ea typeface="Cambria Math" panose="02040503050406030204" pitchFamily="18" charset="0"/>
                          </a:rPr>
                        </m:ctrlPr>
                      </m:dPr>
                      <m:e>
                        <m:r>
                          <a:rPr lang="en-US" altLang="zh-CN" sz="2200" i="1">
                            <a:effectLst/>
                            <a:latin typeface="Cambria Math" panose="02040503050406030204" pitchFamily="18" charset="0"/>
                            <a:ea typeface="楷体_GB2312"/>
                            <a:cs typeface="Times New Roman" panose="02020603050405020304" pitchFamily="18" charset="0"/>
                          </a:rPr>
                          <m:t>𝑛</m:t>
                        </m:r>
                      </m:e>
                    </m:d>
                  </m:oMath>
                </a14:m>
                <a:endParaRPr lang="zh-CN" altLang="en-US" sz="2200"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4963135" cy="5057775"/>
              </a:xfrm>
              <a:blipFill>
                <a:blip r:embed="rId2"/>
                <a:stretch>
                  <a:fillRect l="-1966" r="-1597"/>
                </a:stretch>
              </a:blipFill>
            </p:spPr>
            <p:txBody>
              <a:bodyPr/>
              <a:lstStyle/>
              <a:p>
                <a:r>
                  <a:rPr lang="zh-CN" altLang="en-US">
                    <a:noFill/>
                  </a:rPr>
                  <a:t> </a:t>
                </a:r>
              </a:p>
            </p:txBody>
          </p:sp>
        </mc:Fallback>
      </mc:AlternateContent>
      <p:sp>
        <p:nvSpPr>
          <p:cNvPr id="5" name="任意多边形: 形状 4">
            <a:extLst>
              <a:ext uri="{FF2B5EF4-FFF2-40B4-BE49-F238E27FC236}">
                <a16:creationId xmlns:a16="http://schemas.microsoft.com/office/drawing/2014/main" id="{A88F2D20-C105-D275-6B35-5B057BA14A1D}"/>
              </a:ext>
            </a:extLst>
          </p:cNvPr>
          <p:cNvSpPr/>
          <p:nvPr/>
        </p:nvSpPr>
        <p:spPr>
          <a:xfrm>
            <a:off x="5811495" y="1472900"/>
            <a:ext cx="5796280" cy="43929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en-US" sz="1800" dirty="0">
                <a:effectLst/>
                <a:ea typeface="等线" panose="02010600030101010101" pitchFamily="2" charset="-122"/>
                <a:cs typeface="Times New Roman" panose="02020603050405020304" pitchFamily="18" charset="0"/>
              </a:rPr>
              <a:t>分治法的伪代码描述 </a:t>
            </a:r>
            <a:r>
              <a:rPr lang="en-US" altLang="zh-CN" sz="1800" dirty="0" err="1">
                <a:effectLst/>
                <a:ea typeface="等线" panose="02010600030101010101" pitchFamily="2" charset="-122"/>
                <a:cs typeface="Times New Roman" panose="02020603050405020304" pitchFamily="18" charset="0"/>
              </a:rPr>
              <a:t>DivideAndConquer</a:t>
            </a:r>
            <a:r>
              <a:rPr lang="en-US" altLang="zh-CN" sz="1800" dirty="0">
                <a:effectLst/>
                <a:ea typeface="等线" panose="02010600030101010101" pitchFamily="2" charset="-122"/>
                <a:cs typeface="Times New Roman" panose="02020603050405020304" pitchFamily="18" charset="0"/>
              </a:rPr>
              <a:t>(</a:t>
            </a:r>
            <a:r>
              <a:rPr lang="en-US" altLang="zh-CN" sz="1800" i="1" dirty="0">
                <a:effectLst/>
                <a:ea typeface="等线" panose="02010600030101010101" pitchFamily="2" charset="-122"/>
                <a:cs typeface="Times New Roman" panose="02020603050405020304" pitchFamily="18" charset="0"/>
              </a:rPr>
              <a:t>n</a:t>
            </a:r>
            <a:r>
              <a:rPr lang="en-US" altLang="zh-CN" sz="1800" dirty="0">
                <a:effectLst/>
                <a:ea typeface="等线" panose="02010600030101010101" pitchFamily="2" charset="-12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42900" lvl="0" indent="-342900" algn="just">
              <a:buSzPts val="1050"/>
              <a:buFont typeface="Times New Roman" panose="02020603050405020304" pitchFamily="18" charset="0"/>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&lt; </a:t>
            </a:r>
            <a:r>
              <a:rPr lang="en-US" altLang="zh-CN" sz="1600" i="1" kern="100" dirty="0" err="1">
                <a:effectLst/>
                <a:latin typeface="Courier"/>
                <a:ea typeface="楷体_GB2312"/>
                <a:cs typeface="Times New Roman" panose="02020603050405020304" pitchFamily="18" charset="0"/>
              </a:rPr>
              <a:t>kMinSize</a:t>
            </a:r>
            <a:r>
              <a:rPr lang="en-US" altLang="zh-CN" sz="1600" kern="100" dirty="0">
                <a:effectLst/>
                <a:latin typeface="Courier"/>
                <a:ea typeface="楷体_GB231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then </a:t>
            </a:r>
            <a:r>
              <a:rPr lang="en-US" altLang="zh-CN" sz="1600" kern="100" dirty="0">
                <a:effectLst/>
                <a:latin typeface="Courier"/>
                <a:ea typeface="楷体_GB2312"/>
                <a:cs typeface="Times New Roman" panose="02020603050405020304" pitchFamily="18" charset="0"/>
              </a:rPr>
              <a:t>//</a:t>
            </a:r>
            <a:r>
              <a:rPr lang="zh-CN" altLang="zh-CN" sz="1600" kern="100" dirty="0">
                <a:effectLst/>
                <a:latin typeface="Courier"/>
                <a:ea typeface="楷体_GB2312"/>
                <a:cs typeface="Times New Roman" panose="02020603050405020304" pitchFamily="18" charset="0"/>
              </a:rPr>
              <a:t>若问题规模小于给定阈值</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Times New Roman" panose="02020603050405020304" pitchFamily="18" charset="0"/>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Courier"/>
                <a:ea typeface="楷体_GB2312"/>
                <a:cs typeface="Times New Roman" panose="02020603050405020304" pitchFamily="18" charset="0"/>
              </a:rPr>
              <a:t>solution</a:t>
            </a:r>
            <a:r>
              <a:rPr lang="en-US" altLang="zh-CN" sz="1600" kern="100" dirty="0">
                <a:effectLst/>
                <a:latin typeface="Courier"/>
                <a:ea typeface="楷体_GB2312"/>
                <a:cs typeface="Times New Roman" panose="02020603050405020304" pitchFamily="18" charset="0"/>
              </a:rPr>
              <a:t> = Conquer(</a:t>
            </a:r>
            <a:r>
              <a:rPr lang="en-US" altLang="zh-CN" sz="1600" i="1" kern="100" dirty="0">
                <a:effectLst/>
                <a:latin typeface="Courier"/>
                <a:ea typeface="楷体_GB2312"/>
                <a:cs typeface="Times New Roman" panose="02020603050405020304" pitchFamily="18" charset="0"/>
              </a:rPr>
              <a:t>n</a:t>
            </a:r>
            <a:r>
              <a:rPr lang="en-US" altLang="zh-CN" sz="1600" kern="100" dirty="0">
                <a:effectLst/>
                <a:latin typeface="Courier"/>
                <a:ea typeface="楷体_GB2312"/>
                <a:cs typeface="Times New Roman" panose="02020603050405020304" pitchFamily="18" charset="0"/>
              </a:rPr>
              <a:t>) //</a:t>
            </a:r>
            <a:r>
              <a:rPr lang="zh-CN" altLang="zh-CN" sz="1600" kern="100" dirty="0">
                <a:effectLst/>
                <a:latin typeface="Courier"/>
                <a:ea typeface="楷体_GB2312"/>
                <a:cs typeface="Times New Roman" panose="02020603050405020304" pitchFamily="18" charset="0"/>
              </a:rPr>
              <a:t>直接处理</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Times New Roman" panose="02020603050405020304" pitchFamily="18" charset="0"/>
              <a:buAutoNum type="arabicPeriod"/>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Times New Roman" panose="02020603050405020304" pitchFamily="18" charset="0"/>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Divide (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Courier"/>
                <a:ea typeface="楷体_GB231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将规模为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的原问题分割为</a:t>
            </a:r>
            <a:r>
              <a:rPr lang="en-US" altLang="zh-CN" sz="1600" kern="100" dirty="0">
                <a:effectLst/>
                <a:latin typeface="Courier"/>
                <a:ea typeface="楷体_GB2312"/>
                <a:cs typeface="Times New Roman" panose="02020603050405020304" pitchFamily="18" charset="0"/>
                <a:sym typeface="Symbol" panose="05050102010706020507" pitchFamily="18" charset="2"/>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个子问题</a:t>
            </a:r>
          </a:p>
          <a:p>
            <a:pPr marL="342900" lvl="0" indent="-342900" algn="just">
              <a:buSzPts val="1050"/>
              <a:buFont typeface="Times New Roman" panose="02020603050405020304" pitchFamily="18" charset="0"/>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for </a:t>
            </a:r>
            <a:r>
              <a:rPr lang="en-US" altLang="zh-CN" sz="1600" i="1" kern="100" dirty="0" err="1">
                <a:effectLst/>
                <a:latin typeface="等线" panose="02010600030101010101" pitchFamily="2" charset="-122"/>
                <a:ea typeface="等线" panose="02010600030101010101" pitchFamily="2" charset="-122"/>
                <a:cs typeface="Times New Roman" panose="02020603050405020304" pitchFamily="18" charset="0"/>
              </a:rPr>
              <a:t>i</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0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to </a:t>
            </a:r>
            <a:r>
              <a:rPr lang="en-US" altLang="zh-CN" sz="1600" kern="100" dirty="0">
                <a:effectLst/>
                <a:latin typeface="Courier"/>
                <a:ea typeface="楷体_GB2312"/>
                <a:cs typeface="Times New Roman" panose="02020603050405020304" pitchFamily="18" charset="0"/>
                <a:sym typeface="Symbol" panose="05050102010706020507" pitchFamily="18" charset="2"/>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Times New Roman" panose="02020603050405020304" pitchFamily="18" charset="0"/>
              <a:buAutoNum type="arabicPeriod"/>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600" i="1" kern="100" dirty="0" err="1">
                <a:effectLst/>
                <a:latin typeface="Courier"/>
                <a:ea typeface="楷体_GB2312"/>
                <a:cs typeface="Times New Roman" panose="02020603050405020304" pitchFamily="18" charset="0"/>
              </a:rPr>
              <a:t>sub_solution</a:t>
            </a:r>
            <a:r>
              <a:rPr lang="en-US" altLang="zh-CN" sz="1600" kern="100" dirty="0">
                <a:effectLst/>
                <a:latin typeface="Courier"/>
                <a:ea typeface="楷体_GB2312"/>
                <a:cs typeface="Times New Roman" panose="02020603050405020304" pitchFamily="18" charset="0"/>
              </a:rPr>
              <a:t>[</a:t>
            </a:r>
            <a:r>
              <a:rPr lang="en-US" altLang="zh-CN" sz="1600" i="1" kern="100" dirty="0" err="1">
                <a:effectLst/>
                <a:latin typeface="Courier"/>
                <a:ea typeface="楷体_GB2312"/>
                <a:cs typeface="Times New Roman" panose="02020603050405020304" pitchFamily="18" charset="0"/>
              </a:rPr>
              <a:t>i</a:t>
            </a:r>
            <a:r>
              <a:rPr lang="en-US" altLang="zh-CN" sz="1600" kern="100" dirty="0">
                <a:effectLst/>
                <a:latin typeface="Courier"/>
                <a:ea typeface="楷体_GB2312"/>
                <a:cs typeface="Times New Roman" panose="02020603050405020304" pitchFamily="18" charset="0"/>
              </a:rPr>
              <a:t>] </a:t>
            </a:r>
          </a:p>
          <a:p>
            <a:pPr lvl="0" algn="just">
              <a:buSzPts val="1050"/>
            </a:pPr>
            <a:r>
              <a:rPr lang="en-US" altLang="zh-CN" sz="1600" kern="100" dirty="0">
                <a:latin typeface="Courier"/>
                <a:ea typeface="等线" panose="02010600030101010101" pitchFamily="2" charset="-122"/>
                <a:cs typeface="Times New Roman" panose="02020603050405020304" pitchFamily="18" charset="0"/>
                <a:sym typeface="Symbol" panose="05050102010706020507" pitchFamily="18" charset="2"/>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Courier"/>
                <a:ea typeface="楷体_GB2312"/>
                <a:cs typeface="Times New Roman" panose="02020603050405020304" pitchFamily="18" charset="0"/>
              </a:rPr>
              <a:t> </a:t>
            </a:r>
            <a:r>
              <a:rPr lang="en-US" altLang="zh-CN" sz="1600" kern="100" dirty="0" err="1">
                <a:effectLst/>
                <a:latin typeface="Courier"/>
                <a:ea typeface="楷体_GB2312"/>
                <a:cs typeface="Times New Roman" panose="02020603050405020304" pitchFamily="18" charset="0"/>
              </a:rPr>
              <a:t>DivideAndConquer</a:t>
            </a:r>
            <a:r>
              <a:rPr lang="en-US" altLang="zh-CN" sz="1600" kern="100" dirty="0">
                <a:effectLst/>
                <a:latin typeface="Courier"/>
                <a:ea typeface="楷体_GB2312"/>
                <a:cs typeface="Times New Roman" panose="02020603050405020304" pitchFamily="18" charset="0"/>
              </a:rPr>
              <a:t> ( </a:t>
            </a:r>
            <a:r>
              <a:rPr lang="zh-CN" altLang="zh-CN" sz="1600" kern="100" dirty="0">
                <a:effectLst/>
                <a:latin typeface="Courier"/>
                <a:ea typeface="楷体_GB2312"/>
                <a:cs typeface="Times New Roman" panose="02020603050405020304" pitchFamily="18" charset="0"/>
              </a:rPr>
              <a:t>第</a:t>
            </a:r>
            <a:r>
              <a:rPr lang="en-US" altLang="zh-CN" sz="1600" i="1" kern="100" dirty="0" err="1">
                <a:effectLst/>
                <a:latin typeface="Courier"/>
                <a:ea typeface="楷体_GB2312"/>
                <a:cs typeface="Times New Roman" panose="02020603050405020304" pitchFamily="18" charset="0"/>
              </a:rPr>
              <a:t>i</a:t>
            </a:r>
            <a:r>
              <a:rPr lang="zh-CN" altLang="zh-CN" sz="1600" kern="100" dirty="0">
                <a:effectLst/>
                <a:latin typeface="Courier"/>
                <a:ea typeface="楷体_GB2312"/>
                <a:cs typeface="Times New Roman" panose="02020603050405020304" pitchFamily="18" charset="0"/>
              </a:rPr>
              <a:t>个子问题的规模</a:t>
            </a:r>
            <a:r>
              <a:rPr lang="zh-CN" altLang="zh-CN" sz="1600" kern="100" dirty="0">
                <a:effectLst/>
                <a:latin typeface="等线" panose="02010600030101010101" pitchFamily="2" charset="-122"/>
                <a:ea typeface="Courier"/>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mj-lt"/>
              <a:buAutoNum type="arabicPeriod" startAt="7"/>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mj-lt"/>
              <a:buAutoNum type="arabicPeriod" startAt="7"/>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i="1" kern="100" dirty="0">
                <a:effectLst/>
                <a:latin typeface="Courier"/>
                <a:ea typeface="楷体_GB2312"/>
                <a:cs typeface="Times New Roman" panose="02020603050405020304" pitchFamily="18" charset="0"/>
              </a:rPr>
              <a:t>solution</a:t>
            </a:r>
            <a:r>
              <a:rPr lang="en-US" altLang="zh-CN" sz="1600" kern="100" dirty="0">
                <a:effectLst/>
                <a:latin typeface="Courier"/>
                <a:ea typeface="楷体_GB2312"/>
                <a:cs typeface="Times New Roman" panose="0202060305040502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600" kern="100" dirty="0">
                <a:effectLst/>
                <a:latin typeface="Courier"/>
                <a:ea typeface="楷体_GB2312"/>
                <a:cs typeface="Times New Roman" panose="02020603050405020304" pitchFamily="18" charset="0"/>
              </a:rPr>
              <a:t> Merge(</a:t>
            </a:r>
            <a:r>
              <a:rPr lang="en-US" altLang="zh-CN" sz="1600" i="1" kern="100" dirty="0" err="1">
                <a:effectLst/>
                <a:latin typeface="Courier"/>
                <a:ea typeface="楷体_GB2312"/>
                <a:cs typeface="Times New Roman" panose="02020603050405020304" pitchFamily="18" charset="0"/>
              </a:rPr>
              <a:t>sub_solution</a:t>
            </a:r>
            <a:r>
              <a:rPr lang="en-US" altLang="zh-CN" sz="1600" kern="100" dirty="0">
                <a:effectLst/>
                <a:latin typeface="Courier"/>
                <a:ea typeface="楷体_GB2312"/>
                <a:cs typeface="Times New Roman" panose="02020603050405020304" pitchFamily="18" charset="0"/>
              </a:rPr>
              <a:t>); </a:t>
            </a:r>
          </a:p>
          <a:p>
            <a:pPr lvl="0" algn="just">
              <a:buSzPts val="1050"/>
            </a:pPr>
            <a:r>
              <a:rPr lang="en-US" altLang="zh-CN" sz="1600" kern="100" dirty="0">
                <a:latin typeface="Courier"/>
                <a:ea typeface="楷体_GB2312"/>
                <a:cs typeface="Times New Roman" panose="02020603050405020304" pitchFamily="18" charset="0"/>
              </a:rPr>
              <a:t>          </a:t>
            </a:r>
            <a:r>
              <a:rPr lang="en-US" altLang="zh-CN" sz="1600" kern="100" dirty="0">
                <a:effectLst/>
                <a:latin typeface="Courier"/>
                <a:ea typeface="楷体_GB2312"/>
                <a:cs typeface="Times New Roman" panose="02020603050405020304" pitchFamily="18" charset="0"/>
              </a:rPr>
              <a:t>//</a:t>
            </a:r>
            <a:r>
              <a:rPr lang="zh-CN" altLang="zh-CN" sz="1600" kern="100" dirty="0">
                <a:effectLst/>
                <a:latin typeface="Courier"/>
                <a:ea typeface="楷体_GB2312"/>
                <a:cs typeface="Times New Roman" panose="02020603050405020304" pitchFamily="18" charset="0"/>
              </a:rPr>
              <a:t>将</a:t>
            </a:r>
            <a:r>
              <a:rPr lang="en-US" altLang="zh-CN" sz="1600" kern="100" dirty="0">
                <a:effectLst/>
                <a:latin typeface="Courier"/>
                <a:ea typeface="楷体_GB2312"/>
                <a:cs typeface="Times New Roman" panose="02020603050405020304" pitchFamily="18" charset="0"/>
                <a:sym typeface="Symbol" panose="05050102010706020507" pitchFamily="18" charset="2"/>
              </a:rPr>
              <a:t></a:t>
            </a:r>
            <a:r>
              <a:rPr lang="zh-CN" altLang="zh-CN" sz="1600" kern="100" dirty="0">
                <a:effectLst/>
                <a:latin typeface="Courier"/>
                <a:ea typeface="楷体_GB2312"/>
                <a:cs typeface="Times New Roman" panose="02020603050405020304" pitchFamily="18" charset="0"/>
              </a:rPr>
              <a:t>个子问题的解合并得到最终解</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mj-lt"/>
              <a:buAutoNum type="arabicPeriod" startAt="9"/>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SzPts val="1050"/>
              <a:buFont typeface="Times New Roman" panose="02020603050405020304" pitchFamily="18" charset="0"/>
              <a:buAutoNum type="arabicPeriod" startAt="9"/>
            </a:pPr>
            <a:r>
              <a:rPr lang="en-US" altLang="zh-CN" sz="1600" b="1" kern="100" dirty="0">
                <a:effectLst/>
                <a:latin typeface="等线" panose="02010600030101010101" pitchFamily="2" charset="-122"/>
                <a:ea typeface="等线" panose="02010600030101010101" pitchFamily="2" charset="-122"/>
                <a:cs typeface="Times New Roman" panose="02020603050405020304" pitchFamily="18" charset="0"/>
              </a:rPr>
              <a:t>return </a:t>
            </a:r>
            <a:r>
              <a:rPr lang="en-US" altLang="zh-CN" sz="1600" i="1" kern="100" dirty="0">
                <a:effectLst/>
                <a:latin typeface="等线" panose="02010600030101010101" pitchFamily="2" charset="-122"/>
                <a:ea typeface="等线" panose="02010600030101010101" pitchFamily="2" charset="-122"/>
                <a:cs typeface="Times New Roman" panose="02020603050405020304" pitchFamily="18" charset="0"/>
              </a:rPr>
              <a:t>solution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9950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fontScale="92500"/>
              </a:bodyPr>
              <a:lstStyle/>
              <a:p>
                <a:pPr algn="just"/>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rPr>
                  <a:t>15.3</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rPr>
                  <a:t>最近点对问题</a:t>
                </a:r>
                <a:endPar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zh-CN" dirty="0"/>
                  <a:t>给定二维平面上</a:t>
                </a:r>
                <a14:m>
                  <m:oMath xmlns:m="http://schemas.openxmlformats.org/officeDocument/2006/math">
                    <m:r>
                      <a:rPr lang="en-US" altLang="zh-CN" i="1">
                        <a:latin typeface="Cambria Math" panose="02040503050406030204" pitchFamily="18" charset="0"/>
                      </a:rPr>
                      <m:t>𝑛</m:t>
                    </m:r>
                  </m:oMath>
                </a14:m>
                <a:r>
                  <a:rPr lang="zh-CN" altLang="zh-CN" dirty="0"/>
                  <a:t>个点的坐标，找出其中两个点，使满足条件：在这</a:t>
                </a:r>
                <a14:m>
                  <m:oMath xmlns:m="http://schemas.openxmlformats.org/officeDocument/2006/math">
                    <m:r>
                      <a:rPr lang="en-US" altLang="zh-CN" i="1">
                        <a:latin typeface="Cambria Math" panose="02040503050406030204" pitchFamily="18" charset="0"/>
                      </a:rPr>
                      <m:t>𝑛</m:t>
                    </m:r>
                  </m:oMath>
                </a14:m>
                <a:r>
                  <a:rPr lang="zh-CN" altLang="zh-CN" dirty="0"/>
                  <a:t>个点中的任意两点间的距离都不小于该两点间的距离。即找出最接近的一对点。</a:t>
                </a:r>
              </a:p>
              <a:p>
                <a:pPr>
                  <a:lnSpc>
                    <a:spcPct val="150000"/>
                  </a:lnSpc>
                </a:pPr>
                <a:r>
                  <a:rPr lang="zh-CN" altLang="zh-CN" dirty="0"/>
                  <a:t>最简单的办法就是把所有</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−1)/2</m:t>
                    </m:r>
                  </m:oMath>
                </a14:m>
                <a:r>
                  <a:rPr lang="en-US" altLang="zh-CN" dirty="0"/>
                  <a:t> </a:t>
                </a:r>
                <a:r>
                  <a:rPr lang="zh-CN" altLang="zh-CN" dirty="0"/>
                  <a:t>个点对的距离计算出来，从中选一对最近的，这是枚举法，时间复杂度是 </a:t>
                </a:r>
                <a14:m>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𝑂</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e>
                    </m:d>
                  </m:oMath>
                </a14:m>
                <a:r>
                  <a:rPr lang="zh-CN" altLang="zh-CN" dirty="0"/>
                  <a:t>。</a:t>
                </a:r>
                <a:endParaRPr lang="en-US" altLang="zh-CN" dirty="0"/>
              </a:p>
              <a:p>
                <a:pPr>
                  <a:lnSpc>
                    <a:spcPct val="150000"/>
                  </a:lnSpc>
                </a:pPr>
                <a:r>
                  <a:rPr lang="zh-CN" altLang="zh-CN" kern="100" dirty="0">
                    <a:effectLst/>
                    <a:cs typeface="Times New Roman" panose="02020603050405020304" pitchFamily="18" charset="0"/>
                  </a:rPr>
                  <a:t>一个简单的思路是：先将</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cs typeface="Times New Roman" panose="02020603050405020304" pitchFamily="18" charset="0"/>
                  </a:rPr>
                  <a:t>个点按其横坐标排序 —— 这一步可以采用任何一种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𝑂</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r>
                          <m:rPr>
                            <m:sty m:val="p"/>
                          </m:rPr>
                          <a:rPr lang="en-US" altLang="zh-CN" kern="100">
                            <a:effectLst/>
                            <a:latin typeface="Cambria Math" panose="02040503050406030204" pitchFamily="18" charset="0"/>
                            <a:ea typeface="楷体_GB2312"/>
                            <a:cs typeface="Times New Roman" panose="02020603050405020304" pitchFamily="18" charset="0"/>
                          </a:rPr>
                          <m:t>log</m:t>
                        </m:r>
                        <m:r>
                          <a:rPr lang="en-US" altLang="zh-CN" i="1" kern="100">
                            <a:effectLst/>
                            <a:latin typeface="Cambria Math" panose="02040503050406030204" pitchFamily="18" charset="0"/>
                            <a:ea typeface="楷体_GB2312"/>
                            <a:cs typeface="Times New Roman" panose="02020603050405020304" pitchFamily="18" charset="0"/>
                          </a:rPr>
                          <m:t> </m:t>
                        </m:r>
                        <m:r>
                          <a:rPr lang="en-US" altLang="zh-CN" i="1" kern="100">
                            <a:effectLst/>
                            <a:latin typeface="Cambria Math" panose="02040503050406030204" pitchFamily="18" charset="0"/>
                            <a:ea typeface="楷体_GB2312"/>
                            <a:cs typeface="Times New Roman" panose="02020603050405020304" pitchFamily="18" charset="0"/>
                          </a:rPr>
                          <m:t>𝑛</m:t>
                        </m:r>
                      </m:e>
                    </m:d>
                  </m:oMath>
                </a14:m>
                <a:r>
                  <a:rPr lang="en-US" altLang="zh-CN" kern="100" dirty="0">
                    <a:effectLst/>
                    <a:cs typeface="Times New Roman" panose="02020603050405020304" pitchFamily="18" charset="0"/>
                  </a:rPr>
                  <a:t> </a:t>
                </a:r>
                <a:r>
                  <a:rPr lang="zh-CN" altLang="zh-CN" kern="100" dirty="0">
                    <a:effectLst/>
                    <a:cs typeface="Times New Roman" panose="02020603050405020304" pitchFamily="18" charset="0"/>
                  </a:rPr>
                  <a:t>的算法。随后将</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cs typeface="Times New Roman" panose="02020603050405020304" pitchFamily="18" charset="0"/>
                  </a:rPr>
                  <a:t>个点的集合</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oMath>
                </a14:m>
                <a:r>
                  <a:rPr lang="zh-CN" altLang="zh-CN" kern="100" dirty="0">
                    <a:effectLst/>
                    <a:cs typeface="Times New Roman" panose="02020603050405020304" pitchFamily="18" charset="0"/>
                  </a:rPr>
                  <a:t>按其横坐标分成规模相同的</a:t>
                </a:r>
                <a:r>
                  <a:rPr lang="en-US" altLang="zh-CN" kern="100" dirty="0">
                    <a:effectLst/>
                    <a:cs typeface="Times New Roman" panose="02020603050405020304" pitchFamily="18" charset="0"/>
                  </a:rPr>
                  <a:t>2</a:t>
                </a:r>
                <a:r>
                  <a:rPr lang="zh-CN" altLang="zh-CN" kern="100" dirty="0">
                    <a:effectLst/>
                    <a:cs typeface="Times New Roman" panose="02020603050405020304" pitchFamily="18" charset="0"/>
                  </a:rPr>
                  <a:t>个子集</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kern="100" dirty="0">
                    <a:effectLst/>
                    <a:cs typeface="Times New Roman" panose="02020603050405020304" pitchFamily="18" charset="0"/>
                  </a:rPr>
                  <a:t>和</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kern="100" dirty="0">
                    <a:effectLst/>
                    <a:cs typeface="Times New Roman" panose="02020603050405020304" pitchFamily="18" charset="0"/>
                  </a:rPr>
                  <a:t>，分别求子集中的最近点对</a:t>
                </a:r>
                <a14:m>
                  <m:oMath xmlns:m="http://schemas.openxmlformats.org/officeDocument/2006/math">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e>
                            </m:d>
                          </m:sup>
                        </m:sSubSup>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e>
                            </m:d>
                          </m:sup>
                        </m:sSubSup>
                      </m:e>
                    </m:d>
                  </m:oMath>
                </a14:m>
                <a:r>
                  <a:rPr lang="zh-CN" altLang="zh-CN" kern="100" dirty="0">
                    <a:effectLst/>
                    <a:cs typeface="Times New Roman" panose="02020603050405020304" pitchFamily="18" charset="0"/>
                  </a:rPr>
                  <a:t>和</a:t>
                </a:r>
                <a14:m>
                  <m:oMath xmlns:m="http://schemas.openxmlformats.org/officeDocument/2006/math">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e>
                            </m:d>
                          </m:sup>
                        </m:sSubSup>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e>
                            </m:d>
                          </m:sup>
                        </m:sSubSup>
                      </m:e>
                    </m:d>
                  </m:oMath>
                </a14:m>
                <a:r>
                  <a:rPr lang="zh-CN" altLang="zh-CN" kern="100" dirty="0">
                    <a:effectLst/>
                    <a:cs typeface="Times New Roman" panose="02020603050405020304" pitchFamily="18" charset="0"/>
                  </a:rPr>
                  <a:t>。在“</a:t>
                </a:r>
                <a:r>
                  <a:rPr lang="zh-CN" altLang="en-US" kern="100" dirty="0">
                    <a:effectLst/>
                    <a:cs typeface="Times New Roman" panose="02020603050405020304" pitchFamily="18" charset="0"/>
                  </a:rPr>
                  <a:t>合</a:t>
                </a:r>
                <a:r>
                  <a:rPr lang="zh-CN" altLang="zh-CN" kern="100" dirty="0">
                    <a:effectLst/>
                    <a:cs typeface="Times New Roman" panose="02020603050405020304" pitchFamily="18" charset="0"/>
                  </a:rPr>
                  <a:t>”这一步，先求出跨越</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kern="100" dirty="0">
                    <a:effectLst/>
                    <a:cs typeface="Times New Roman" panose="02020603050405020304" pitchFamily="18" charset="0"/>
                  </a:rPr>
                  <a:t>和</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kern="100" dirty="0">
                    <a:effectLst/>
                    <a:cs typeface="Times New Roman" panose="02020603050405020304" pitchFamily="18" charset="0"/>
                  </a:rPr>
                  <a:t>分界线的最近点对</a:t>
                </a:r>
                <a14:m>
                  <m:oMath xmlns:m="http://schemas.openxmlformats.org/officeDocument/2006/math">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e>
                            </m:d>
                          </m:sup>
                        </m:sSubSup>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 </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up>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e>
                            </m:d>
                          </m:sup>
                        </m:sSubSup>
                      </m:e>
                    </m:d>
                  </m:oMath>
                </a14:m>
                <a:r>
                  <a:rPr lang="zh-CN" altLang="zh-CN" kern="100" dirty="0">
                    <a:effectLst/>
                    <a:cs typeface="Times New Roman" panose="02020603050405020304" pitchFamily="18" charset="0"/>
                  </a:rPr>
                  <a:t>，再从三对中选出一对距离最近的点作为结果返回。</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552" t="-1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6176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6507455" cy="5057775"/>
              </a:xfrm>
            </p:spPr>
            <p:txBody>
              <a:bodyPr>
                <a:normAutofit/>
              </a:bodyPr>
              <a:lstStyle/>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15.3</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最近点对问题</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zh-CN" sz="2400" dirty="0">
                    <a:effectLst/>
                    <a:cs typeface="Times New Roman" panose="02020603050405020304" pitchFamily="18" charset="0"/>
                  </a:rPr>
                  <a:t>最大的问题是如何有效地计算</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𝑑</m:t>
                        </m:r>
                      </m:e>
                      <m:sub>
                        <m:r>
                          <a:rPr lang="zh-CN" altLang="zh-CN" sz="2400">
                            <a:effectLst/>
                            <a:latin typeface="Cambria Math" panose="02040503050406030204" pitchFamily="18" charset="0"/>
                            <a:ea typeface="等线" panose="02010600030101010101" pitchFamily="2" charset="-122"/>
                            <a:cs typeface="Times New Roman" panose="02020603050405020304" pitchFamily="18" charset="0"/>
                          </a:rPr>
                          <m:t>中</m:t>
                        </m:r>
                      </m:sub>
                    </m:sSub>
                  </m:oMath>
                </a14:m>
                <a:r>
                  <a:rPr lang="zh-CN" altLang="zh-CN" sz="2400" dirty="0">
                    <a:effectLst/>
                    <a:cs typeface="Times New Roman" panose="02020603050405020304" pitchFamily="18" charset="0"/>
                  </a:rPr>
                  <a:t>。</a:t>
                </a:r>
                <a:endParaRPr lang="en-US" altLang="zh-CN" sz="2400" dirty="0"/>
              </a:p>
              <a:p>
                <a:pPr>
                  <a:lnSpc>
                    <a:spcPct val="150000"/>
                  </a:lnSpc>
                </a:pPr>
                <a:r>
                  <a:rPr lang="zh-CN" altLang="zh-CN" sz="2400" dirty="0"/>
                  <a:t>对左半边</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/2</m:t>
                    </m:r>
                  </m:oMath>
                </a14:m>
                <a:r>
                  <a:rPr lang="zh-CN" altLang="zh-CN" sz="2400" dirty="0"/>
                  <a:t>个点，枚举右半边</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/2</m:t>
                    </m:r>
                  </m:oMath>
                </a14:m>
                <a:r>
                  <a:rPr lang="zh-CN" altLang="zh-CN" sz="2400" dirty="0"/>
                  <a:t>个点，计算所有横跨分界线的距离并求最小值，则这一步的时间复杂度高达</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e>
                    </m:d>
                  </m:oMath>
                </a14:m>
                <a:r>
                  <a:rPr lang="zh-CN" altLang="zh-CN" sz="2400" dirty="0"/>
                  <a:t>。此时得到的递推式为 </a:t>
                </a:r>
                <a14:m>
                  <m:oMath xmlns:m="http://schemas.openxmlformats.org/officeDocument/2006/math">
                    <m:r>
                      <a:rPr lang="en-US" altLang="zh-CN" sz="2400" i="1">
                        <a:latin typeface="Cambria Math" panose="02040503050406030204" pitchFamily="18" charset="0"/>
                      </a:rPr>
                      <m:t>𝑇</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=2</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/2)+</m:t>
                    </m:r>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e>
                    </m:d>
                  </m:oMath>
                </a14:m>
                <a:r>
                  <a:rPr lang="zh-CN" altLang="zh-CN" sz="2400" dirty="0"/>
                  <a:t>，由此得到分治部分的算法复杂度为</a:t>
                </a:r>
                <a14:m>
                  <m:oMath xmlns:m="http://schemas.openxmlformats.org/officeDocument/2006/math">
                    <m:r>
                      <a:rPr lang="en-US" altLang="zh-CN" sz="2400" i="1">
                        <a:latin typeface="Cambria Math" panose="02040503050406030204" pitchFamily="18" charset="0"/>
                      </a:rPr>
                      <m:t>𝑇</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e>
                    </m:d>
                  </m:oMath>
                </a14:m>
                <a:r>
                  <a:rPr lang="zh-CN" altLang="en-US" sz="2400" dirty="0"/>
                  <a:t>。</a:t>
                </a:r>
                <a:endParaRPr lang="zh-CN" altLang="zh-CN" sz="2400"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6507455" cy="5057775"/>
              </a:xfrm>
              <a:blipFill>
                <a:blip r:embed="rId2"/>
                <a:stretch>
                  <a:fillRect l="-1500" t="-1566" r="-937"/>
                </a:stretch>
              </a:blipFill>
            </p:spPr>
            <p:txBody>
              <a:bodyPr/>
              <a:lstStyle/>
              <a:p>
                <a:r>
                  <a:rPr lang="zh-CN" altLang="en-US">
                    <a:noFill/>
                  </a:rPr>
                  <a:t> </a:t>
                </a:r>
              </a:p>
            </p:txBody>
          </p:sp>
        </mc:Fallback>
      </mc:AlternateContent>
      <p:pic>
        <p:nvPicPr>
          <p:cNvPr id="5" name="图片 4" descr="示意图&#10;&#10;中度可信度描述已自动生成">
            <a:extLst>
              <a:ext uri="{FF2B5EF4-FFF2-40B4-BE49-F238E27FC236}">
                <a16:creationId xmlns:a16="http://schemas.microsoft.com/office/drawing/2014/main" id="{A751DBD5-1193-741D-D95D-9044202808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0594" y="1470660"/>
            <a:ext cx="3937025" cy="3253740"/>
          </a:xfrm>
          <a:prstGeom prst="rect">
            <a:avLst/>
          </a:prstGeom>
          <a:noFill/>
          <a:ln>
            <a:noFill/>
          </a:ln>
        </p:spPr>
      </p:pic>
      <p:sp>
        <p:nvSpPr>
          <p:cNvPr id="6" name="矩形: 圆角 5">
            <a:extLst>
              <a:ext uri="{FF2B5EF4-FFF2-40B4-BE49-F238E27FC236}">
                <a16:creationId xmlns:a16="http://schemas.microsoft.com/office/drawing/2014/main" id="{2BE81148-00FB-1C90-F174-255FD96D4F9A}"/>
              </a:ext>
            </a:extLst>
          </p:cNvPr>
          <p:cNvSpPr/>
          <p:nvPr/>
        </p:nvSpPr>
        <p:spPr>
          <a:xfrm>
            <a:off x="8869680" y="1635760"/>
            <a:ext cx="1036320" cy="9652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2712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pic>
        <p:nvPicPr>
          <p:cNvPr id="5" name="图片 4" descr="示意图&#10;&#10;中度可信度描述已自动生成">
            <a:extLst>
              <a:ext uri="{FF2B5EF4-FFF2-40B4-BE49-F238E27FC236}">
                <a16:creationId xmlns:a16="http://schemas.microsoft.com/office/drawing/2014/main" id="{A751DBD5-1193-741D-D95D-9044202808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72260"/>
            <a:ext cx="3937025" cy="3253740"/>
          </a:xfrm>
          <a:prstGeom prst="rect">
            <a:avLst/>
          </a:prstGeom>
          <a:noFill/>
          <a:ln>
            <a:noFill/>
          </a:ln>
        </p:spPr>
      </p:pic>
      <p:sp>
        <p:nvSpPr>
          <p:cNvPr id="6" name="矩形: 圆角 5">
            <a:extLst>
              <a:ext uri="{FF2B5EF4-FFF2-40B4-BE49-F238E27FC236}">
                <a16:creationId xmlns:a16="http://schemas.microsoft.com/office/drawing/2014/main" id="{2BE81148-00FB-1C90-F174-255FD96D4F9A}"/>
              </a:ext>
            </a:extLst>
          </p:cNvPr>
          <p:cNvSpPr/>
          <p:nvPr/>
        </p:nvSpPr>
        <p:spPr>
          <a:xfrm>
            <a:off x="2407286" y="1737360"/>
            <a:ext cx="1036320" cy="9652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图示&#10;&#10;描述已自动生成">
            <a:extLst>
              <a:ext uri="{FF2B5EF4-FFF2-40B4-BE49-F238E27FC236}">
                <a16:creationId xmlns:a16="http://schemas.microsoft.com/office/drawing/2014/main" id="{9D46F557-414A-CFED-7CEA-721E1A2E8E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8170" y="1572260"/>
            <a:ext cx="3937024" cy="3468331"/>
          </a:xfrm>
          <a:prstGeom prst="rect">
            <a:avLst/>
          </a:prstGeom>
          <a:noFill/>
          <a:ln>
            <a:noFill/>
          </a:ln>
        </p:spPr>
      </p:pic>
      <p:pic>
        <p:nvPicPr>
          <p:cNvPr id="11" name="图片 10" descr="日程表&#10;&#10;描述已自动生成">
            <a:extLst>
              <a:ext uri="{FF2B5EF4-FFF2-40B4-BE49-F238E27FC236}">
                <a16:creationId xmlns:a16="http://schemas.microsoft.com/office/drawing/2014/main" id="{6A1B73F0-BC5B-D88C-A30F-8E4F27FFD5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06964" y="2686357"/>
            <a:ext cx="1704975" cy="971550"/>
          </a:xfrm>
          <a:prstGeom prst="rect">
            <a:avLst/>
          </a:prstGeom>
          <a:noFill/>
          <a:ln>
            <a:noFill/>
          </a:ln>
        </p:spPr>
      </p:pic>
      <p:sp>
        <p:nvSpPr>
          <p:cNvPr id="12" name="箭头: 右 11">
            <a:extLst>
              <a:ext uri="{FF2B5EF4-FFF2-40B4-BE49-F238E27FC236}">
                <a16:creationId xmlns:a16="http://schemas.microsoft.com/office/drawing/2014/main" id="{9F97179C-B6C6-154A-7422-DD6198957B6C}"/>
              </a:ext>
            </a:extLst>
          </p:cNvPr>
          <p:cNvSpPr/>
          <p:nvPr/>
        </p:nvSpPr>
        <p:spPr>
          <a:xfrm>
            <a:off x="4937760" y="3037840"/>
            <a:ext cx="570890" cy="268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0F917290-19B8-D4A0-9AC7-0393E44F0FE5}"/>
              </a:ext>
            </a:extLst>
          </p:cNvPr>
          <p:cNvSpPr/>
          <p:nvPr/>
        </p:nvSpPr>
        <p:spPr>
          <a:xfrm>
            <a:off x="9236074" y="3037840"/>
            <a:ext cx="570890" cy="268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19D1755-7DF0-401A-03A5-BA4F91985158}"/>
                  </a:ext>
                </a:extLst>
              </p:cNvPr>
              <p:cNvSpPr txBox="1"/>
              <p:nvPr/>
            </p:nvSpPr>
            <p:spPr>
              <a:xfrm>
                <a:off x="3048000" y="5547671"/>
                <a:ext cx="6096000" cy="554639"/>
              </a:xfrm>
              <a:prstGeom prst="rect">
                <a:avLst/>
              </a:prstGeom>
              <a:noFill/>
            </p:spPr>
            <p:txBody>
              <a:bodyPr wrap="square">
                <a:spAutoFit/>
              </a:bodyPr>
              <a:lstStyle/>
              <a:p>
                <a:pPr algn="ctr"/>
                <a:r>
                  <a:rPr lang="zh-CN" altLang="zh-CN" sz="2800" dirty="0">
                    <a:effectLst/>
                    <a:ea typeface="等线" panose="02010600030101010101" pitchFamily="2" charset="-122"/>
                    <a:cs typeface="Times New Roman" panose="02020603050405020304" pitchFamily="18" charset="0"/>
                  </a:rPr>
                  <a:t>在</a:t>
                </a:r>
                <a14:m>
                  <m:oMath xmlns:m="http://schemas.openxmlformats.org/officeDocument/2006/math">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sz="2800" dirty="0">
                    <a:effectLst/>
                    <a:ea typeface="等线" panose="02010600030101010101" pitchFamily="2" charset="-122"/>
                    <a:cs typeface="Times New Roman" panose="02020603050405020304" pitchFamily="18" charset="0"/>
                  </a:rPr>
                  <a:t>时间内解决</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𝑑</m:t>
                        </m:r>
                      </m:e>
                      <m:sub>
                        <m:r>
                          <a:rPr lang="zh-CN" altLang="zh-CN" sz="2400">
                            <a:effectLst/>
                            <a:latin typeface="Cambria Math" panose="02040503050406030204" pitchFamily="18" charset="0"/>
                            <a:ea typeface="等线" panose="02010600030101010101" pitchFamily="2" charset="-122"/>
                            <a:cs typeface="Times New Roman" panose="02020603050405020304" pitchFamily="18" charset="0"/>
                          </a:rPr>
                          <m:t>中</m:t>
                        </m:r>
                      </m:sub>
                    </m:sSub>
                  </m:oMath>
                </a14:m>
                <a:r>
                  <a:rPr lang="zh-CN" altLang="zh-CN" sz="2800" dirty="0">
                    <a:effectLst/>
                    <a:ea typeface="等线" panose="02010600030101010101" pitchFamily="2" charset="-122"/>
                    <a:cs typeface="Times New Roman" panose="02020603050405020304" pitchFamily="18" charset="0"/>
                  </a:rPr>
                  <a:t>的计算</a:t>
                </a:r>
                <a:endParaRPr lang="zh-CN" altLang="en-US" sz="2800" dirty="0"/>
              </a:p>
            </p:txBody>
          </p:sp>
        </mc:Choice>
        <mc:Fallback xmlns="">
          <p:sp>
            <p:nvSpPr>
              <p:cNvPr id="15" name="文本框 14">
                <a:extLst>
                  <a:ext uri="{FF2B5EF4-FFF2-40B4-BE49-F238E27FC236}">
                    <a16:creationId xmlns:a16="http://schemas.microsoft.com/office/drawing/2014/main" id="{E19D1755-7DF0-401A-03A5-BA4F91985158}"/>
                  </a:ext>
                </a:extLst>
              </p:cNvPr>
              <p:cNvSpPr txBox="1">
                <a:spLocks noRot="1" noChangeAspect="1" noMove="1" noResize="1" noEditPoints="1" noAdjustHandles="1" noChangeArrowheads="1" noChangeShapeType="1" noTextEdit="1"/>
              </p:cNvSpPr>
              <p:nvPr/>
            </p:nvSpPr>
            <p:spPr>
              <a:xfrm>
                <a:off x="3048000" y="5547671"/>
                <a:ext cx="6096000" cy="554639"/>
              </a:xfrm>
              <a:prstGeom prst="rect">
                <a:avLst/>
              </a:prstGeom>
              <a:blipFill>
                <a:blip r:embed="rId5"/>
                <a:stretch>
                  <a:fillRect t="-16484" b="-18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24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indent="266700" algn="just">
                  <a:lnSpc>
                    <a:spcPct val="150000"/>
                  </a:lnSpc>
                  <a:spcBef>
                    <a:spcPts val="600"/>
                  </a:spcBef>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分治法的时间复杂度分析</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有三种常用的分析方法</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spcBef>
                    <a:spcPts val="600"/>
                  </a:spcBef>
                  <a:buFont typeface="Arial" panose="020B0604020202020204" pitchFamily="34" charset="0"/>
                  <a:buChar char="•"/>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代入法</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spcBef>
                    <a:spcPts val="600"/>
                  </a:spcBef>
                  <a:buFont typeface="Arial" panose="020B0604020202020204" pitchFamily="34" charset="0"/>
                  <a:buChar char="•"/>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递归树法</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spcBef>
                    <a:spcPts val="600"/>
                  </a:spcBef>
                  <a:buFont typeface="Arial" panose="020B0604020202020204" pitchFamily="34" charset="0"/>
                  <a:buChar char="•"/>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主定理</a:t>
                </a:r>
              </a:p>
              <a:p>
                <a:pPr indent="266700" algn="just">
                  <a:lnSpc>
                    <a:spcPct val="150000"/>
                  </a:lnSpc>
                  <a:spcBef>
                    <a:spcPts val="600"/>
                  </a:spcBef>
                </a:pP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假设：首先，无论</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是否整数，都不影响后续结论，所以我们不妨假设</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是整数；其次，对充分小规模的问题，假设解决问题的时间复杂度是个常数，即</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kern="100">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对充分小的</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成立。</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3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328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algn="just">
                  <a:lnSpc>
                    <a:spcPct val="150000"/>
                  </a:lnSpc>
                  <a:spcBef>
                    <a:spcPts val="600"/>
                  </a:spcBef>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代入</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法</a:t>
                </a: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dirty="0">
                    <a:effectLst/>
                    <a:ea typeface="等线" panose="02010600030101010101" pitchFamily="2" charset="-122"/>
                    <a:cs typeface="Times New Roman" panose="02020603050405020304" pitchFamily="18" charset="0"/>
                  </a:rPr>
                  <a:t>先“猜”一个结论，然后用数学归纳法证明</a:t>
                </a:r>
                <a:endParaRPr lang="en-US" altLang="zh-CN" sz="2400" dirty="0">
                  <a:effectLst/>
                  <a:ea typeface="等线" panose="02010600030101010101" pitchFamily="2" charset="-122"/>
                  <a:cs typeface="Times New Roman" panose="02020603050405020304" pitchFamily="18" charset="0"/>
                </a:endParaRPr>
              </a:p>
              <a:p>
                <a:pPr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15.4</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】给定递推式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=2</m:t>
                    </m:r>
                    <m:r>
                      <a:rPr lang="en-US" altLang="zh-CN" i="1" kern="100">
                        <a:effectLst/>
                        <a:latin typeface="Cambria Math" panose="02040503050406030204" pitchFamily="18" charset="0"/>
                        <a:ea typeface="楷体_GB2312"/>
                        <a:cs typeface="Times New Roman" panose="02020603050405020304" pitchFamily="18" charset="0"/>
                      </a:rPr>
                      <m:t>𝑇</m:t>
                    </m:r>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𝑛</m:t>
                    </m:r>
                    <m:r>
                      <a:rPr lang="en-US" altLang="zh-CN" i="1" kern="100">
                        <a:effectLst/>
                        <a:latin typeface="Cambria Math" panose="02040503050406030204" pitchFamily="18" charset="0"/>
                        <a:ea typeface="楷体_GB2312"/>
                        <a:cs typeface="Times New Roman" panose="02020603050405020304" pitchFamily="18" charset="0"/>
                      </a:rPr>
                      <m:t>/2)+</m:t>
                    </m:r>
                    <m:r>
                      <a:rPr lang="en-US" altLang="zh-CN" i="1" kern="100">
                        <a:effectLst/>
                        <a:latin typeface="Cambria Math" panose="02040503050406030204" pitchFamily="18" charset="0"/>
                        <a:ea typeface="楷体_GB2312"/>
                        <a:cs typeface="Times New Roman" panose="02020603050405020304" pitchFamily="18" charset="0"/>
                      </a:rPr>
                      <m:t>𝑛</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，求解</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a:p>
                <a:pPr indent="266700"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我们首先猜测结论是</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𝑂</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func>
                          <m:funcPr>
                            <m:ctrlPr>
                              <a:rPr lang="zh-CN" altLang="zh-CN" i="1" kern="100">
                                <a:effectLst/>
                                <a:latin typeface="Cambria Math" panose="02040503050406030204" pitchFamily="18" charset="0"/>
                                <a:ea typeface="Cambria Math" panose="02040503050406030204" pitchFamily="18" charset="0"/>
                                <a:cs typeface="Cambria" panose="02040503050406030204" pitchFamily="18" charset="0"/>
                              </a:rPr>
                            </m:ctrlPr>
                          </m:funcPr>
                          <m:fName>
                            <m:r>
                              <m:rPr>
                                <m:sty m:val="p"/>
                              </m:rPr>
                              <a:rPr lang="en-US" altLang="zh-CN" kern="100">
                                <a:effectLst/>
                                <a:latin typeface="Cambria Math" panose="02040503050406030204" pitchFamily="18" charset="0"/>
                                <a:ea typeface="楷体_GB2312"/>
                                <a:cs typeface="Times New Roman" panose="02020603050405020304" pitchFamily="18" charset="0"/>
                              </a:rPr>
                              <m:t>log</m:t>
                            </m:r>
                          </m:fName>
                          <m:e>
                            <m:r>
                              <a:rPr lang="en-US" altLang="zh-CN" i="1" kern="100">
                                <a:effectLst/>
                                <a:latin typeface="Cambria Math" panose="02040503050406030204" pitchFamily="18" charset="0"/>
                                <a:ea typeface="楷体_GB2312"/>
                                <a:cs typeface="Times New Roman" panose="02020603050405020304" pitchFamily="18" charset="0"/>
                              </a:rPr>
                              <m:t>𝑛</m:t>
                            </m:r>
                          </m:e>
                        </m:func>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lnSpc>
                    <a:spcPct val="150000"/>
                  </a:lnSpc>
                  <a:spcBef>
                    <a:spcPts val="600"/>
                  </a:spcBef>
                </a:pPr>
                <a:r>
                  <a:rPr lang="zh-CN" altLang="zh-CN" b="1" kern="100" dirty="0">
                    <a:effectLst/>
                    <a:latin typeface="等线" panose="02010600030101010101" pitchFamily="2" charset="-122"/>
                    <a:ea typeface="等线" panose="02010600030101010101" pitchFamily="2" charset="-122"/>
                    <a:cs typeface="Times New Roman" panose="02020603050405020304" pitchFamily="18" charset="0"/>
                  </a:rPr>
                  <a:t>证明：</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采用数学归纳法，假设结论对所有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成立，即存在常数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，使得</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𝑚</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。下面要证明该不等式也对</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成立。</a:t>
                </a:r>
              </a:p>
              <a:p>
                <a:pPr indent="266700"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因为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/2&lt;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，所以有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 </m:t>
                    </m:r>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。将此不等式代入给定的递推式，得到</a:t>
                </a:r>
              </a:p>
              <a:p>
                <a:pPr indent="266700" algn="just">
                  <a:lnSpc>
                    <a:spcPct val="150000"/>
                  </a:lnSpc>
                  <a:spcBef>
                    <a:spcPts val="600"/>
                  </a:spcBef>
                </a:pPr>
                <a14:m>
                  <m:oMathPara xmlns:m="http://schemas.openxmlformats.org/officeDocument/2006/math">
                    <m:oMathParaPr>
                      <m:jc m:val="centerGroup"/>
                    </m:oMathParaPr>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=2</m:t>
                      </m:r>
                      <m:r>
                        <a:rPr lang="en-US" altLang="zh-CN" i="1" kern="100">
                          <a:effectLst/>
                          <a:latin typeface="Cambria Math" panose="02040503050406030204" pitchFamily="18" charset="0"/>
                          <a:ea typeface="楷体_GB2312"/>
                          <a:cs typeface="Times New Roman" panose="02020603050405020304" pitchFamily="18" charset="0"/>
                        </a:rPr>
                        <m:t>𝑇</m:t>
                      </m:r>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𝑛</m:t>
                      </m:r>
                      <m:r>
                        <a:rPr lang="en-US" altLang="zh-CN" i="1" kern="100">
                          <a:effectLst/>
                          <a:latin typeface="Cambria Math" panose="02040503050406030204" pitchFamily="18" charset="0"/>
                          <a:ea typeface="楷体_GB2312"/>
                          <a:cs typeface="Times New Roman" panose="02020603050405020304" pitchFamily="18" charset="0"/>
                        </a:rPr>
                        <m:t>/2)+</m:t>
                      </m:r>
                      <m:r>
                        <a:rPr lang="en-US" altLang="zh-CN" i="1" kern="100">
                          <a:effectLst/>
                          <a:latin typeface="Cambria Math" panose="02040503050406030204" pitchFamily="18" charset="0"/>
                          <a:ea typeface="楷体_GB231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 </m:t>
                      </m:r>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Bef>
                    <a:spcPts val="600"/>
                  </a:spcBef>
                </a:pP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func>
                      <m:func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fName>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e>
                    </m:func>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func>
                      <m:func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fName>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func>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对任意常数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成立。这就完成了数学归纳法的证明。</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63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553677"/>
            <a:ext cx="3871444" cy="4176464"/>
          </a:xfrm>
          <a:prstGeom prst="rect">
            <a:avLst/>
          </a:prstGeom>
          <a:noFill/>
        </p:spPr>
        <p:txBody>
          <a:bodyPr wrap="square" tIns="0" rtlCol="0">
            <a:spAutoFit/>
          </a:bodyPr>
          <a:lstStyle/>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15.7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algn="just">
              <a:lnSpc>
                <a:spcPct val="150000"/>
              </a:lnSpc>
              <a:spcBef>
                <a:spcPts val="600"/>
              </a:spcBef>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递归树法：</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用</a:t>
            </a:r>
            <a:r>
              <a:rPr lang="zh-CN" altLang="en-US" sz="2400" dirty="0">
                <a:effectLst/>
                <a:ea typeface="等线" panose="02010600030101010101" pitchFamily="2" charset="-122"/>
                <a:cs typeface="Times New Roman" panose="02020603050405020304" pitchFamily="18" charset="0"/>
              </a:rPr>
              <a:t>递归树将递归过程展开，看到递归每一层的工作量，然后对整体工作量进行评估。</a:t>
            </a:r>
            <a:endParaRPr lang="en-US" altLang="zh-CN" sz="2400" dirty="0">
              <a:effectLst/>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1701FC92-B539-50ED-2FD8-9A049B8A71FF}"/>
              </a:ext>
            </a:extLst>
          </p:cNvPr>
          <p:cNvGrpSpPr/>
          <p:nvPr/>
        </p:nvGrpSpPr>
        <p:grpSpPr>
          <a:xfrm>
            <a:off x="6360160" y="2321242"/>
            <a:ext cx="4907280" cy="2636838"/>
            <a:chOff x="0" y="0"/>
            <a:chExt cx="5091252" cy="2683205"/>
          </a:xfrm>
        </p:grpSpPr>
        <p:sp>
          <p:nvSpPr>
            <p:cNvPr id="6" name="文本框 2">
              <a:extLst>
                <a:ext uri="{FF2B5EF4-FFF2-40B4-BE49-F238E27FC236}">
                  <a16:creationId xmlns:a16="http://schemas.microsoft.com/office/drawing/2014/main" id="{1FEFCB27-8ADE-8932-F264-C1F84EDB95B4}"/>
                </a:ext>
              </a:extLst>
            </p:cNvPr>
            <p:cNvSpPr txBox="1">
              <a:spLocks noChangeArrowheads="1"/>
            </p:cNvSpPr>
            <p:nvPr/>
          </p:nvSpPr>
          <p:spPr bwMode="auto">
            <a:xfrm>
              <a:off x="1689811" y="0"/>
              <a:ext cx="746125" cy="31318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r>
                <a:rPr lang="zh-CN" sz="1400" b="1" kern="100" dirty="0">
                  <a:effectLst/>
                  <a:latin typeface="等线" panose="02010600030101010101" pitchFamily="2" charset="-122"/>
                  <a:ea typeface="等线" panose="02010600030101010101" pitchFamily="2" charset="-122"/>
                  <a:cs typeface="Times New Roman" panose="02020603050405020304" pitchFamily="18" charset="0"/>
                </a:rPr>
                <a:t>递归树</a:t>
              </a:r>
            </a:p>
          </p:txBody>
        </p:sp>
        <p:sp>
          <p:nvSpPr>
            <p:cNvPr id="7" name="文本框 2">
              <a:extLst>
                <a:ext uri="{FF2B5EF4-FFF2-40B4-BE49-F238E27FC236}">
                  <a16:creationId xmlns:a16="http://schemas.microsoft.com/office/drawing/2014/main" id="{88C6B3C5-5B4F-0BD7-FD2B-01FEBEE4F459}"/>
                </a:ext>
              </a:extLst>
            </p:cNvPr>
            <p:cNvSpPr txBox="1">
              <a:spLocks noChangeArrowheads="1"/>
            </p:cNvSpPr>
            <p:nvPr/>
          </p:nvSpPr>
          <p:spPr bwMode="auto">
            <a:xfrm>
              <a:off x="4140403" y="0"/>
              <a:ext cx="746125" cy="313189"/>
            </a:xfrm>
            <a:prstGeom prst="rect">
              <a:avLst/>
            </a:prstGeom>
            <a:noFill/>
            <a:ln w="9525">
              <a:noFill/>
              <a:miter lim="800000"/>
              <a:headEnd/>
              <a:tailEnd/>
            </a:ln>
          </p:spPr>
          <p:txBody>
            <a:bodyPr rot="0" vert="horz" wrap="square" lIns="91440" tIns="45720" rIns="91440" bIns="45720" anchor="t" anchorCtr="0">
              <a:spAutoFit/>
            </a:bodyPr>
            <a:lstStyle/>
            <a:p>
              <a:pPr algn="ctr"/>
              <a:r>
                <a:rPr lang="zh-CN" sz="1400" b="1" kern="100" dirty="0">
                  <a:effectLst/>
                  <a:latin typeface="等线" panose="02010600030101010101" pitchFamily="2" charset="-122"/>
                  <a:ea typeface="等线" panose="02010600030101010101" pitchFamily="2" charset="-122"/>
                  <a:cs typeface="Times New Roman" panose="02020603050405020304" pitchFamily="18" charset="0"/>
                </a:rPr>
                <a:t>工作量</a:t>
              </a:r>
            </a:p>
          </p:txBody>
        </p:sp>
        <mc:AlternateContent xmlns:mc="http://schemas.openxmlformats.org/markup-compatibility/2006" xmlns:a14="http://schemas.microsoft.com/office/drawing/2010/main">
          <mc:Choice Requires="a14">
            <p:sp>
              <p:nvSpPr>
                <p:cNvPr id="8" name="文本框 2">
                  <a:extLst>
                    <a:ext uri="{FF2B5EF4-FFF2-40B4-BE49-F238E27FC236}">
                      <a16:creationId xmlns:a16="http://schemas.microsoft.com/office/drawing/2014/main" id="{1A698602-4D72-6731-8C68-67162687BF89}"/>
                    </a:ext>
                  </a:extLst>
                </p:cNvPr>
                <p:cNvSpPr txBox="1">
                  <a:spLocks noChangeArrowheads="1"/>
                </p:cNvSpPr>
                <p:nvPr/>
              </p:nvSpPr>
              <p:spPr bwMode="auto">
                <a:xfrm>
                  <a:off x="1660551" y="270663"/>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文本框 2">
                  <a:extLst>
                    <a:ext uri="{FF2B5EF4-FFF2-40B4-BE49-F238E27FC236}">
                      <a16:creationId xmlns:a16="http://schemas.microsoft.com/office/drawing/2014/main" id="{1A698602-4D72-6731-8C68-67162687BF89}"/>
                    </a:ext>
                  </a:extLst>
                </p:cNvPr>
                <p:cNvSpPr txBox="1">
                  <a:spLocks noRot="1" noChangeAspect="1" noMove="1" noResize="1" noEditPoints="1" noAdjustHandles="1" noChangeArrowheads="1" noChangeShapeType="1" noTextEdit="1"/>
                </p:cNvSpPr>
                <p:nvPr/>
              </p:nvSpPr>
              <p:spPr bwMode="auto">
                <a:xfrm>
                  <a:off x="1660551" y="270663"/>
                  <a:ext cx="746125" cy="298450"/>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2">
                  <a:extLst>
                    <a:ext uri="{FF2B5EF4-FFF2-40B4-BE49-F238E27FC236}">
                      <a16:creationId xmlns:a16="http://schemas.microsoft.com/office/drawing/2014/main" id="{D91A571B-D1B3-B8FB-E4DF-B37833EDE6E0}"/>
                    </a:ext>
                  </a:extLst>
                </p:cNvPr>
                <p:cNvSpPr txBox="1">
                  <a:spLocks noChangeArrowheads="1"/>
                </p:cNvSpPr>
                <p:nvPr/>
              </p:nvSpPr>
              <p:spPr bwMode="auto">
                <a:xfrm>
                  <a:off x="4162349" y="270663"/>
                  <a:ext cx="7461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 name="文本框 2">
                  <a:extLst>
                    <a:ext uri="{FF2B5EF4-FFF2-40B4-BE49-F238E27FC236}">
                      <a16:creationId xmlns:a16="http://schemas.microsoft.com/office/drawing/2014/main" id="{D91A571B-D1B3-B8FB-E4DF-B37833EDE6E0}"/>
                    </a:ext>
                  </a:extLst>
                </p:cNvPr>
                <p:cNvSpPr txBox="1">
                  <a:spLocks noRot="1" noChangeAspect="1" noMove="1" noResize="1" noEditPoints="1" noAdjustHandles="1" noChangeArrowheads="1" noChangeShapeType="1" noTextEdit="1"/>
                </p:cNvSpPr>
                <p:nvPr/>
              </p:nvSpPr>
              <p:spPr bwMode="auto">
                <a:xfrm>
                  <a:off x="4162349" y="270663"/>
                  <a:ext cx="746125" cy="29845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2">
                  <a:extLst>
                    <a:ext uri="{FF2B5EF4-FFF2-40B4-BE49-F238E27FC236}">
                      <a16:creationId xmlns:a16="http://schemas.microsoft.com/office/drawing/2014/main" id="{4D7A2D0C-9C6A-9824-F66E-BF7A245E49D7}"/>
                    </a:ext>
                  </a:extLst>
                </p:cNvPr>
                <p:cNvSpPr txBox="1">
                  <a:spLocks noChangeArrowheads="1"/>
                </p:cNvSpPr>
                <p:nvPr/>
              </p:nvSpPr>
              <p:spPr bwMode="auto">
                <a:xfrm>
                  <a:off x="4198925" y="731520"/>
                  <a:ext cx="7461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𝛼</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2">
                  <a:extLst>
                    <a:ext uri="{FF2B5EF4-FFF2-40B4-BE49-F238E27FC236}">
                      <a16:creationId xmlns:a16="http://schemas.microsoft.com/office/drawing/2014/main" id="{4D7A2D0C-9C6A-9824-F66E-BF7A245E49D7}"/>
                    </a:ext>
                  </a:extLst>
                </p:cNvPr>
                <p:cNvSpPr txBox="1">
                  <a:spLocks noRot="1" noChangeAspect="1" noMove="1" noResize="1" noEditPoints="1" noAdjustHandles="1" noChangeArrowheads="1" noChangeShapeType="1" noTextEdit="1"/>
                </p:cNvSpPr>
                <p:nvPr/>
              </p:nvSpPr>
              <p:spPr bwMode="auto">
                <a:xfrm>
                  <a:off x="4198925" y="731520"/>
                  <a:ext cx="746125" cy="29845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2">
                  <a:extLst>
                    <a:ext uri="{FF2B5EF4-FFF2-40B4-BE49-F238E27FC236}">
                      <a16:creationId xmlns:a16="http://schemas.microsoft.com/office/drawing/2014/main" id="{AED08D36-9314-5CF4-7B9E-9F2BE0097499}"/>
                    </a:ext>
                  </a:extLst>
                </p:cNvPr>
                <p:cNvSpPr txBox="1">
                  <a:spLocks noChangeArrowheads="1"/>
                </p:cNvSpPr>
                <p:nvPr/>
              </p:nvSpPr>
              <p:spPr bwMode="auto">
                <a:xfrm>
                  <a:off x="4103827" y="1258215"/>
                  <a:ext cx="9874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𝛼</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2">
                  <a:extLst>
                    <a:ext uri="{FF2B5EF4-FFF2-40B4-BE49-F238E27FC236}">
                      <a16:creationId xmlns:a16="http://schemas.microsoft.com/office/drawing/2014/main" id="{AED08D36-9314-5CF4-7B9E-9F2BE0097499}"/>
                    </a:ext>
                  </a:extLst>
                </p:cNvPr>
                <p:cNvSpPr txBox="1">
                  <a:spLocks noRot="1" noChangeAspect="1" noMove="1" noResize="1" noEditPoints="1" noAdjustHandles="1" noChangeArrowheads="1" noChangeShapeType="1" noTextEdit="1"/>
                </p:cNvSpPr>
                <p:nvPr/>
              </p:nvSpPr>
              <p:spPr bwMode="auto">
                <a:xfrm>
                  <a:off x="4103827" y="1258215"/>
                  <a:ext cx="987425" cy="29845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2E0D378B-F5A4-F335-A962-3D67905B282C}"/>
                </a:ext>
              </a:extLst>
            </p:cNvPr>
            <p:cNvCxnSpPr/>
            <p:nvPr/>
          </p:nvCxnSpPr>
          <p:spPr>
            <a:xfrm flipH="1">
              <a:off x="1141171" y="534010"/>
              <a:ext cx="658368" cy="212141"/>
            </a:xfrm>
            <a:prstGeom prst="line">
              <a:avLst/>
            </a:prstGeom>
            <a:ln/>
          </p:spPr>
          <p:style>
            <a:lnRef idx="1">
              <a:schemeClr val="dk1"/>
            </a:lnRef>
            <a:fillRef idx="0">
              <a:schemeClr val="dk1"/>
            </a:fillRef>
            <a:effectRef idx="0">
              <a:schemeClr val="dk1"/>
            </a:effectRef>
            <a:fontRef idx="minor">
              <a:schemeClr val="tx1"/>
            </a:fontRef>
          </p:style>
        </p:cxnSp>
        <p:grpSp>
          <p:nvGrpSpPr>
            <p:cNvPr id="14" name="组合 13">
              <a:extLst>
                <a:ext uri="{FF2B5EF4-FFF2-40B4-BE49-F238E27FC236}">
                  <a16:creationId xmlns:a16="http://schemas.microsoft.com/office/drawing/2014/main" id="{63943BE5-1D54-5670-620E-46B0F3F564D1}"/>
                </a:ext>
              </a:extLst>
            </p:cNvPr>
            <p:cNvGrpSpPr/>
            <p:nvPr/>
          </p:nvGrpSpPr>
          <p:grpSpPr>
            <a:xfrm>
              <a:off x="0" y="724205"/>
              <a:ext cx="1952573" cy="1959000"/>
              <a:chOff x="0" y="0"/>
              <a:chExt cx="1952573" cy="1959000"/>
            </a:xfrm>
          </p:grpSpPr>
          <p:grpSp>
            <p:nvGrpSpPr>
              <p:cNvPr id="56" name="组合 55">
                <a:extLst>
                  <a:ext uri="{FF2B5EF4-FFF2-40B4-BE49-F238E27FC236}">
                    <a16:creationId xmlns:a16="http://schemas.microsoft.com/office/drawing/2014/main" id="{8EB4B605-679A-DA97-7637-E1472F9CF2AC}"/>
                  </a:ext>
                </a:extLst>
              </p:cNvPr>
              <p:cNvGrpSpPr/>
              <p:nvPr/>
            </p:nvGrpSpPr>
            <p:grpSpPr>
              <a:xfrm>
                <a:off x="0" y="570586"/>
                <a:ext cx="1067689" cy="1373785"/>
                <a:chOff x="0" y="0"/>
                <a:chExt cx="1067689" cy="1373785"/>
              </a:xfrm>
            </p:grpSpPr>
            <mc:AlternateContent xmlns:mc="http://schemas.openxmlformats.org/markup-compatibility/2006" xmlns:a14="http://schemas.microsoft.com/office/drawing/2010/main">
              <mc:Choice Requires="a14">
                <p:sp>
                  <p:nvSpPr>
                    <p:cNvPr id="80" name="文本框 2">
                      <a:extLst>
                        <a:ext uri="{FF2B5EF4-FFF2-40B4-BE49-F238E27FC236}">
                          <a16:creationId xmlns:a16="http://schemas.microsoft.com/office/drawing/2014/main" id="{C8EA8FEF-E8A0-2DD2-8651-DD1A9456E65A}"/>
                        </a:ext>
                      </a:extLst>
                    </p:cNvPr>
                    <p:cNvSpPr txBox="1">
                      <a:spLocks noChangeArrowheads="1"/>
                    </p:cNvSpPr>
                    <p:nvPr/>
                  </p:nvSpPr>
                  <p:spPr bwMode="auto">
                    <a:xfrm>
                      <a:off x="256032"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0" name="文本框 2">
                      <a:extLst>
                        <a:ext uri="{FF2B5EF4-FFF2-40B4-BE49-F238E27FC236}">
                          <a16:creationId xmlns:a16="http://schemas.microsoft.com/office/drawing/2014/main" id="{C8EA8FEF-E8A0-2DD2-8651-DD1A9456E65A}"/>
                        </a:ext>
                      </a:extLst>
                    </p:cNvPr>
                    <p:cNvSpPr txBox="1">
                      <a:spLocks noRot="1" noChangeAspect="1" noMove="1" noResize="1" noEditPoints="1" noAdjustHandles="1" noChangeArrowheads="1" noChangeShapeType="1" noTextEdit="1"/>
                    </p:cNvSpPr>
                    <p:nvPr/>
                  </p:nvSpPr>
                  <p:spPr bwMode="auto">
                    <a:xfrm>
                      <a:off x="256032" y="0"/>
                      <a:ext cx="746125" cy="29845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2">
                      <a:extLst>
                        <a:ext uri="{FF2B5EF4-FFF2-40B4-BE49-F238E27FC236}">
                          <a16:creationId xmlns:a16="http://schemas.microsoft.com/office/drawing/2014/main" id="{4D473CB6-2671-E6F1-AE9C-B4674888C6EC}"/>
                        </a:ext>
                      </a:extLst>
                    </p:cNvPr>
                    <p:cNvSpPr txBox="1">
                      <a:spLocks noChangeArrowheads="1"/>
                    </p:cNvSpPr>
                    <p:nvPr/>
                  </p:nvSpPr>
                  <p:spPr bwMode="auto">
                    <a:xfrm>
                      <a:off x="0" y="1075335"/>
                      <a:ext cx="5556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1" name="文本框 2">
                      <a:extLst>
                        <a:ext uri="{FF2B5EF4-FFF2-40B4-BE49-F238E27FC236}">
                          <a16:creationId xmlns:a16="http://schemas.microsoft.com/office/drawing/2014/main" id="{4D473CB6-2671-E6F1-AE9C-B4674888C6EC}"/>
                        </a:ext>
                      </a:extLst>
                    </p:cNvPr>
                    <p:cNvSpPr txBox="1">
                      <a:spLocks noRot="1" noChangeAspect="1" noMove="1" noResize="1" noEditPoints="1" noAdjustHandles="1" noChangeArrowheads="1" noChangeShapeType="1" noTextEdit="1"/>
                    </p:cNvSpPr>
                    <p:nvPr/>
                  </p:nvSpPr>
                  <p:spPr bwMode="auto">
                    <a:xfrm>
                      <a:off x="0" y="1075335"/>
                      <a:ext cx="555625" cy="29845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2">
                      <a:extLst>
                        <a:ext uri="{FF2B5EF4-FFF2-40B4-BE49-F238E27FC236}">
                          <a16:creationId xmlns:a16="http://schemas.microsoft.com/office/drawing/2014/main" id="{81D31337-6665-67E3-9FB1-302298C78D0C}"/>
                        </a:ext>
                      </a:extLst>
                    </p:cNvPr>
                    <p:cNvSpPr txBox="1">
                      <a:spLocks noChangeArrowheads="1"/>
                    </p:cNvSpPr>
                    <p:nvPr/>
                  </p:nvSpPr>
                  <p:spPr bwMode="auto">
                    <a:xfrm>
                      <a:off x="512064"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2" name="文本框 2">
                      <a:extLst>
                        <a:ext uri="{FF2B5EF4-FFF2-40B4-BE49-F238E27FC236}">
                          <a16:creationId xmlns:a16="http://schemas.microsoft.com/office/drawing/2014/main" id="{81D31337-6665-67E3-9FB1-302298C78D0C}"/>
                        </a:ext>
                      </a:extLst>
                    </p:cNvPr>
                    <p:cNvSpPr txBox="1">
                      <a:spLocks noRot="1" noChangeAspect="1" noMove="1" noResize="1" noEditPoints="1" noAdjustHandles="1" noChangeArrowheads="1" noChangeShapeType="1" noTextEdit="1"/>
                    </p:cNvSpPr>
                    <p:nvPr/>
                  </p:nvSpPr>
                  <p:spPr bwMode="auto">
                    <a:xfrm>
                      <a:off x="512064" y="1075335"/>
                      <a:ext cx="555625" cy="298450"/>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cxnSp>
              <p:nvCxnSpPr>
                <p:cNvPr id="83" name="直接连接符 82">
                  <a:extLst>
                    <a:ext uri="{FF2B5EF4-FFF2-40B4-BE49-F238E27FC236}">
                      <a16:creationId xmlns:a16="http://schemas.microsoft.com/office/drawing/2014/main" id="{B8876BBD-DD10-E2B7-BD60-07AAEA62AB84}"/>
                    </a:ext>
                  </a:extLst>
                </p:cNvPr>
                <p:cNvCxnSpPr/>
                <p:nvPr/>
              </p:nvCxnSpPr>
              <p:spPr>
                <a:xfrm flipH="1">
                  <a:off x="329184" y="299924"/>
                  <a:ext cx="270662" cy="46233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B1989CD2-4AF7-C893-5CE5-150675AADC25}"/>
                    </a:ext>
                  </a:extLst>
                </p:cNvPr>
                <p:cNvCxnSpPr/>
                <p:nvPr/>
              </p:nvCxnSpPr>
              <p:spPr>
                <a:xfrm>
                  <a:off x="607161" y="299924"/>
                  <a:ext cx="190196" cy="462280"/>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57" name="文本框 2">
                    <a:extLst>
                      <a:ext uri="{FF2B5EF4-FFF2-40B4-BE49-F238E27FC236}">
                        <a16:creationId xmlns:a16="http://schemas.microsoft.com/office/drawing/2014/main" id="{D61C5C11-7EA5-503B-DC9A-4B9E84AB2545}"/>
                      </a:ext>
                    </a:extLst>
                  </p:cNvPr>
                  <p:cNvSpPr txBox="1">
                    <a:spLocks noChangeArrowheads="1"/>
                  </p:cNvSpPr>
                  <p:nvPr/>
                </p:nvSpPr>
                <p:spPr bwMode="auto">
                  <a:xfrm>
                    <a:off x="724205"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7" name="文本框 2">
                    <a:extLst>
                      <a:ext uri="{FF2B5EF4-FFF2-40B4-BE49-F238E27FC236}">
                        <a16:creationId xmlns:a16="http://schemas.microsoft.com/office/drawing/2014/main" id="{D61C5C11-7EA5-503B-DC9A-4B9E84AB2545}"/>
                      </a:ext>
                    </a:extLst>
                  </p:cNvPr>
                  <p:cNvSpPr txBox="1">
                    <a:spLocks noRot="1" noChangeAspect="1" noMove="1" noResize="1" noEditPoints="1" noAdjustHandles="1" noChangeArrowheads="1" noChangeShapeType="1" noTextEdit="1"/>
                  </p:cNvSpPr>
                  <p:nvPr/>
                </p:nvSpPr>
                <p:spPr bwMode="auto">
                  <a:xfrm>
                    <a:off x="724205" y="0"/>
                    <a:ext cx="746125" cy="29845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cxnSp>
            <p:nvCxnSpPr>
              <p:cNvPr id="58" name="直接连接符 57">
                <a:extLst>
                  <a:ext uri="{FF2B5EF4-FFF2-40B4-BE49-F238E27FC236}">
                    <a16:creationId xmlns:a16="http://schemas.microsoft.com/office/drawing/2014/main" id="{A856C5A3-4389-6BC6-72C2-8373B870633A}"/>
                  </a:ext>
                </a:extLst>
              </p:cNvPr>
              <p:cNvCxnSpPr/>
              <p:nvPr/>
            </p:nvCxnSpPr>
            <p:spPr>
              <a:xfrm flipH="1">
                <a:off x="760781" y="270662"/>
                <a:ext cx="307238" cy="32918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AF19863F-FA00-1940-1BA9-8D59EE66BBE2}"/>
                  </a:ext>
                </a:extLst>
              </p:cNvPr>
              <p:cNvCxnSpPr/>
              <p:nvPr/>
            </p:nvCxnSpPr>
            <p:spPr>
              <a:xfrm>
                <a:off x="1089965" y="277978"/>
                <a:ext cx="329184" cy="307238"/>
              </a:xfrm>
              <a:prstGeom prst="line">
                <a:avLst/>
              </a:prstGeom>
            </p:spPr>
            <p:style>
              <a:lnRef idx="1">
                <a:schemeClr val="dk1"/>
              </a:lnRef>
              <a:fillRef idx="0">
                <a:schemeClr val="dk1"/>
              </a:fillRef>
              <a:effectRef idx="0">
                <a:schemeClr val="dk1"/>
              </a:effectRef>
              <a:fontRef idx="minor">
                <a:schemeClr val="tx1"/>
              </a:fontRef>
            </p:style>
          </p:cxnSp>
          <p:grpSp>
            <p:nvGrpSpPr>
              <p:cNvPr id="60" name="组合 59">
                <a:extLst>
                  <a:ext uri="{FF2B5EF4-FFF2-40B4-BE49-F238E27FC236}">
                    <a16:creationId xmlns:a16="http://schemas.microsoft.com/office/drawing/2014/main" id="{B2C44C7B-6C5F-712C-72C0-64B2EAE421AC}"/>
                  </a:ext>
                </a:extLst>
              </p:cNvPr>
              <p:cNvGrpSpPr/>
              <p:nvPr/>
            </p:nvGrpSpPr>
            <p:grpSpPr>
              <a:xfrm>
                <a:off x="885139" y="570586"/>
                <a:ext cx="1067434" cy="1373504"/>
                <a:chOff x="0" y="0"/>
                <a:chExt cx="1067689" cy="1373785"/>
              </a:xfrm>
            </p:grpSpPr>
            <mc:AlternateContent xmlns:mc="http://schemas.openxmlformats.org/markup-compatibility/2006" xmlns:a14="http://schemas.microsoft.com/office/drawing/2010/main">
              <mc:Choice Requires="a14">
                <p:sp>
                  <p:nvSpPr>
                    <p:cNvPr id="75" name="文本框 2">
                      <a:extLst>
                        <a:ext uri="{FF2B5EF4-FFF2-40B4-BE49-F238E27FC236}">
                          <a16:creationId xmlns:a16="http://schemas.microsoft.com/office/drawing/2014/main" id="{AA1E41B8-F0D7-8F9A-7184-F2F8246D365C}"/>
                        </a:ext>
                      </a:extLst>
                    </p:cNvPr>
                    <p:cNvSpPr txBox="1">
                      <a:spLocks noChangeArrowheads="1"/>
                    </p:cNvSpPr>
                    <p:nvPr/>
                  </p:nvSpPr>
                  <p:spPr bwMode="auto">
                    <a:xfrm>
                      <a:off x="256032"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5" name="文本框 2">
                      <a:extLst>
                        <a:ext uri="{FF2B5EF4-FFF2-40B4-BE49-F238E27FC236}">
                          <a16:creationId xmlns:a16="http://schemas.microsoft.com/office/drawing/2014/main" id="{AA1E41B8-F0D7-8F9A-7184-F2F8246D365C}"/>
                        </a:ext>
                      </a:extLst>
                    </p:cNvPr>
                    <p:cNvSpPr txBox="1">
                      <a:spLocks noRot="1" noChangeAspect="1" noMove="1" noResize="1" noEditPoints="1" noAdjustHandles="1" noChangeArrowheads="1" noChangeShapeType="1" noTextEdit="1"/>
                    </p:cNvSpPr>
                    <p:nvPr/>
                  </p:nvSpPr>
                  <p:spPr bwMode="auto">
                    <a:xfrm>
                      <a:off x="256032" y="0"/>
                      <a:ext cx="746125" cy="29845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2">
                      <a:extLst>
                        <a:ext uri="{FF2B5EF4-FFF2-40B4-BE49-F238E27FC236}">
                          <a16:creationId xmlns:a16="http://schemas.microsoft.com/office/drawing/2014/main" id="{ED3F5EDC-CA62-2D04-2AA6-30A107FB995F}"/>
                        </a:ext>
                      </a:extLst>
                    </p:cNvPr>
                    <p:cNvSpPr txBox="1">
                      <a:spLocks noChangeArrowheads="1"/>
                    </p:cNvSpPr>
                    <p:nvPr/>
                  </p:nvSpPr>
                  <p:spPr bwMode="auto">
                    <a:xfrm>
                      <a:off x="0"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6" name="文本框 2">
                      <a:extLst>
                        <a:ext uri="{FF2B5EF4-FFF2-40B4-BE49-F238E27FC236}">
                          <a16:creationId xmlns:a16="http://schemas.microsoft.com/office/drawing/2014/main" id="{ED3F5EDC-CA62-2D04-2AA6-30A107FB995F}"/>
                        </a:ext>
                      </a:extLst>
                    </p:cNvPr>
                    <p:cNvSpPr txBox="1">
                      <a:spLocks noRot="1" noChangeAspect="1" noMove="1" noResize="1" noEditPoints="1" noAdjustHandles="1" noChangeArrowheads="1" noChangeShapeType="1" noTextEdit="1"/>
                    </p:cNvSpPr>
                    <p:nvPr/>
                  </p:nvSpPr>
                  <p:spPr bwMode="auto">
                    <a:xfrm>
                      <a:off x="0" y="1075335"/>
                      <a:ext cx="555625" cy="298450"/>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2">
                      <a:extLst>
                        <a:ext uri="{FF2B5EF4-FFF2-40B4-BE49-F238E27FC236}">
                          <a16:creationId xmlns:a16="http://schemas.microsoft.com/office/drawing/2014/main" id="{24BD674A-6E70-0E9B-29BF-B24A149F0DDE}"/>
                        </a:ext>
                      </a:extLst>
                    </p:cNvPr>
                    <p:cNvSpPr txBox="1">
                      <a:spLocks noChangeArrowheads="1"/>
                    </p:cNvSpPr>
                    <p:nvPr/>
                  </p:nvSpPr>
                  <p:spPr bwMode="auto">
                    <a:xfrm>
                      <a:off x="512064"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7" name="文本框 2">
                      <a:extLst>
                        <a:ext uri="{FF2B5EF4-FFF2-40B4-BE49-F238E27FC236}">
                          <a16:creationId xmlns:a16="http://schemas.microsoft.com/office/drawing/2014/main" id="{24BD674A-6E70-0E9B-29BF-B24A149F0DDE}"/>
                        </a:ext>
                      </a:extLst>
                    </p:cNvPr>
                    <p:cNvSpPr txBox="1">
                      <a:spLocks noRot="1" noChangeAspect="1" noMove="1" noResize="1" noEditPoints="1" noAdjustHandles="1" noChangeArrowheads="1" noChangeShapeType="1" noTextEdit="1"/>
                    </p:cNvSpPr>
                    <p:nvPr/>
                  </p:nvSpPr>
                  <p:spPr bwMode="auto">
                    <a:xfrm>
                      <a:off x="512064" y="1075335"/>
                      <a:ext cx="555625" cy="298450"/>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p:cxnSp>
              <p:nvCxnSpPr>
                <p:cNvPr id="78" name="直接连接符 77">
                  <a:extLst>
                    <a:ext uri="{FF2B5EF4-FFF2-40B4-BE49-F238E27FC236}">
                      <a16:creationId xmlns:a16="http://schemas.microsoft.com/office/drawing/2014/main" id="{0D976CC4-B4BF-2200-5737-3BF4DC80E1F5}"/>
                    </a:ext>
                  </a:extLst>
                </p:cNvPr>
                <p:cNvCxnSpPr/>
                <p:nvPr/>
              </p:nvCxnSpPr>
              <p:spPr>
                <a:xfrm flipH="1">
                  <a:off x="329184" y="299924"/>
                  <a:ext cx="270662" cy="462331"/>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74CBF224-A096-F280-4F55-547E3812028B}"/>
                    </a:ext>
                  </a:extLst>
                </p:cNvPr>
                <p:cNvCxnSpPr/>
                <p:nvPr/>
              </p:nvCxnSpPr>
              <p:spPr>
                <a:xfrm>
                  <a:off x="607161" y="299924"/>
                  <a:ext cx="190196" cy="462280"/>
                </a:xfrm>
                <a:prstGeom prst="line">
                  <a:avLst/>
                </a:prstGeom>
              </p:spPr>
              <p:style>
                <a:lnRef idx="1">
                  <a:schemeClr val="dk1"/>
                </a:lnRef>
                <a:fillRef idx="0">
                  <a:schemeClr val="dk1"/>
                </a:fillRef>
                <a:effectRef idx="0">
                  <a:schemeClr val="dk1"/>
                </a:effectRef>
                <a:fontRef idx="minor">
                  <a:schemeClr val="tx1"/>
                </a:fontRef>
              </p:style>
            </p:cxnSp>
          </p:grpSp>
          <p:sp>
            <p:nvSpPr>
              <p:cNvPr id="61" name="文本框 2">
                <a:extLst>
                  <a:ext uri="{FF2B5EF4-FFF2-40B4-BE49-F238E27FC236}">
                    <a16:creationId xmlns:a16="http://schemas.microsoft.com/office/drawing/2014/main" id="{5822CBD8-8F11-0F86-A533-9F8D1F1C35D3}"/>
                  </a:ext>
                </a:extLst>
              </p:cNvPr>
              <p:cNvSpPr txBox="1">
                <a:spLocks noChangeArrowheads="1"/>
              </p:cNvSpPr>
              <p:nvPr/>
            </p:nvSpPr>
            <p:spPr bwMode="auto">
              <a:xfrm>
                <a:off x="841248" y="35113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2" name="文本框 2">
                <a:extLst>
                  <a:ext uri="{FF2B5EF4-FFF2-40B4-BE49-F238E27FC236}">
                    <a16:creationId xmlns:a16="http://schemas.microsoft.com/office/drawing/2014/main" id="{F2A5EB9C-B497-462A-B329-D69DB045853D}"/>
                  </a:ext>
                </a:extLst>
              </p:cNvPr>
              <p:cNvSpPr txBox="1">
                <a:spLocks noChangeArrowheads="1"/>
              </p:cNvSpPr>
              <p:nvPr/>
            </p:nvSpPr>
            <p:spPr bwMode="auto">
              <a:xfrm>
                <a:off x="877824" y="621792"/>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3" name="文本框 2">
                <a:extLst>
                  <a:ext uri="{FF2B5EF4-FFF2-40B4-BE49-F238E27FC236}">
                    <a16:creationId xmlns:a16="http://schemas.microsoft.com/office/drawing/2014/main" id="{01E37594-AB25-643E-FEAA-CEB4DF4BD5F4}"/>
                  </a:ext>
                </a:extLst>
              </p:cNvPr>
              <p:cNvSpPr txBox="1">
                <a:spLocks noChangeArrowheads="1"/>
              </p:cNvSpPr>
              <p:nvPr/>
            </p:nvSpPr>
            <p:spPr bwMode="auto">
              <a:xfrm>
                <a:off x="336499" y="1104595"/>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4" name="文本框 2">
                <a:extLst>
                  <a:ext uri="{FF2B5EF4-FFF2-40B4-BE49-F238E27FC236}">
                    <a16:creationId xmlns:a16="http://schemas.microsoft.com/office/drawing/2014/main" id="{ED73613D-DBDF-3ABF-8825-7BE372D0640B}"/>
                  </a:ext>
                </a:extLst>
              </p:cNvPr>
              <p:cNvSpPr txBox="1">
                <a:spLocks noChangeArrowheads="1"/>
              </p:cNvSpPr>
              <p:nvPr/>
            </p:nvSpPr>
            <p:spPr bwMode="auto">
              <a:xfrm>
                <a:off x="1228954" y="1104595"/>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5" name="文本框 2">
                <a:extLst>
                  <a:ext uri="{FF2B5EF4-FFF2-40B4-BE49-F238E27FC236}">
                    <a16:creationId xmlns:a16="http://schemas.microsoft.com/office/drawing/2014/main" id="{AB17F8BD-F265-987B-B1E9-E8042CB2BE54}"/>
                  </a:ext>
                </a:extLst>
              </p:cNvPr>
              <p:cNvSpPr txBox="1">
                <a:spLocks noChangeArrowheads="1"/>
              </p:cNvSpPr>
              <p:nvPr/>
            </p:nvSpPr>
            <p:spPr bwMode="auto">
              <a:xfrm>
                <a:off x="804672" y="89977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6" name="文本框 2">
                <a:extLst>
                  <a:ext uri="{FF2B5EF4-FFF2-40B4-BE49-F238E27FC236}">
                    <a16:creationId xmlns:a16="http://schemas.microsoft.com/office/drawing/2014/main" id="{496B2E6B-9283-5232-76E9-BF32CBDB1374}"/>
                  </a:ext>
                </a:extLst>
              </p:cNvPr>
              <p:cNvSpPr txBox="1">
                <a:spLocks noChangeArrowheads="1"/>
              </p:cNvSpPr>
              <p:nvPr/>
            </p:nvSpPr>
            <p:spPr bwMode="auto">
              <a:xfrm>
                <a:off x="321869" y="166055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7" name="文本框 2">
                <a:extLst>
                  <a:ext uri="{FF2B5EF4-FFF2-40B4-BE49-F238E27FC236}">
                    <a16:creationId xmlns:a16="http://schemas.microsoft.com/office/drawing/2014/main" id="{B38386AA-C326-42DF-BD57-AFC0F81725EF}"/>
                  </a:ext>
                </a:extLst>
              </p:cNvPr>
              <p:cNvSpPr txBox="1">
                <a:spLocks noChangeArrowheads="1"/>
              </p:cNvSpPr>
              <p:nvPr/>
            </p:nvSpPr>
            <p:spPr bwMode="auto">
              <a:xfrm>
                <a:off x="1192378" y="166055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8" name="文本框 2">
                <a:extLst>
                  <a:ext uri="{FF2B5EF4-FFF2-40B4-BE49-F238E27FC236}">
                    <a16:creationId xmlns:a16="http://schemas.microsoft.com/office/drawing/2014/main" id="{DCC98ECE-E16A-0D3A-5875-4A8E5CFDE73B}"/>
                  </a:ext>
                </a:extLst>
              </p:cNvPr>
              <p:cNvSpPr txBox="1">
                <a:spLocks noChangeArrowheads="1"/>
              </p:cNvSpPr>
              <p:nvPr/>
            </p:nvSpPr>
            <p:spPr bwMode="auto">
              <a:xfrm>
                <a:off x="336499"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9" name="文本框 2">
                <a:extLst>
                  <a:ext uri="{FF2B5EF4-FFF2-40B4-BE49-F238E27FC236}">
                    <a16:creationId xmlns:a16="http://schemas.microsoft.com/office/drawing/2014/main" id="{F35A037D-35C6-187D-4581-BB38A429CD4D}"/>
                  </a:ext>
                </a:extLst>
              </p:cNvPr>
              <p:cNvSpPr txBox="1">
                <a:spLocks noChangeArrowheads="1"/>
              </p:cNvSpPr>
              <p:nvPr/>
            </p:nvSpPr>
            <p:spPr bwMode="auto">
              <a:xfrm>
                <a:off x="775411"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0" name="文本框 2">
                <a:extLst>
                  <a:ext uri="{FF2B5EF4-FFF2-40B4-BE49-F238E27FC236}">
                    <a16:creationId xmlns:a16="http://schemas.microsoft.com/office/drawing/2014/main" id="{F33782C1-F899-76F7-0C8A-0D7434D419B1}"/>
                  </a:ext>
                </a:extLst>
              </p:cNvPr>
              <p:cNvSpPr txBox="1">
                <a:spLocks noChangeArrowheads="1"/>
              </p:cNvSpPr>
              <p:nvPr/>
            </p:nvSpPr>
            <p:spPr bwMode="auto">
              <a:xfrm>
                <a:off x="1214323"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1" name="文本框 391">
                <a:extLst>
                  <a:ext uri="{FF2B5EF4-FFF2-40B4-BE49-F238E27FC236}">
                    <a16:creationId xmlns:a16="http://schemas.microsoft.com/office/drawing/2014/main" id="{B2A91124-F2F1-45F7-44E1-6A2A54202777}"/>
                  </a:ext>
                </a:extLst>
              </p:cNvPr>
              <p:cNvSpPr txBox="1"/>
              <p:nvPr/>
            </p:nvSpPr>
            <p:spPr>
              <a:xfrm>
                <a:off x="146304"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2" name="文本框 392">
                <a:extLst>
                  <a:ext uri="{FF2B5EF4-FFF2-40B4-BE49-F238E27FC236}">
                    <a16:creationId xmlns:a16="http://schemas.microsoft.com/office/drawing/2014/main" id="{0FE57890-EF91-5A07-B949-552AC4428ADD}"/>
                  </a:ext>
                </a:extLst>
              </p:cNvPr>
              <p:cNvSpPr txBox="1"/>
              <p:nvPr/>
            </p:nvSpPr>
            <p:spPr>
              <a:xfrm>
                <a:off x="658368"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3" name="文本框 393">
                <a:extLst>
                  <a:ext uri="{FF2B5EF4-FFF2-40B4-BE49-F238E27FC236}">
                    <a16:creationId xmlns:a16="http://schemas.microsoft.com/office/drawing/2014/main" id="{5FEDA24D-EE0B-0DA2-606F-94323F609533}"/>
                  </a:ext>
                </a:extLst>
              </p:cNvPr>
              <p:cNvSpPr txBox="1"/>
              <p:nvPr/>
            </p:nvSpPr>
            <p:spPr>
              <a:xfrm>
                <a:off x="1060704" y="1324051"/>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4" name="文本框 394">
                <a:extLst>
                  <a:ext uri="{FF2B5EF4-FFF2-40B4-BE49-F238E27FC236}">
                    <a16:creationId xmlns:a16="http://schemas.microsoft.com/office/drawing/2014/main" id="{CCCA8E2D-75DA-DB10-8DE1-F31F29D54E9A}"/>
                  </a:ext>
                </a:extLst>
              </p:cNvPr>
              <p:cNvSpPr txBox="1"/>
              <p:nvPr/>
            </p:nvSpPr>
            <p:spPr>
              <a:xfrm>
                <a:off x="1536192"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F5F85660-77E9-5B7E-CDB9-C6394C40DD31}"/>
                </a:ext>
              </a:extLst>
            </p:cNvPr>
            <p:cNvGrpSpPr/>
            <p:nvPr/>
          </p:nvGrpSpPr>
          <p:grpSpPr>
            <a:xfrm>
              <a:off x="1967789" y="724205"/>
              <a:ext cx="1952573" cy="1959000"/>
              <a:chOff x="0" y="0"/>
              <a:chExt cx="1952573" cy="1959000"/>
            </a:xfrm>
          </p:grpSpPr>
          <p:grpSp>
            <p:nvGrpSpPr>
              <p:cNvPr id="27" name="组合 26">
                <a:extLst>
                  <a:ext uri="{FF2B5EF4-FFF2-40B4-BE49-F238E27FC236}">
                    <a16:creationId xmlns:a16="http://schemas.microsoft.com/office/drawing/2014/main" id="{96A0CE3A-5BE6-8B46-8D05-F56E84D8623B}"/>
                  </a:ext>
                </a:extLst>
              </p:cNvPr>
              <p:cNvGrpSpPr/>
              <p:nvPr/>
            </p:nvGrpSpPr>
            <p:grpSpPr>
              <a:xfrm>
                <a:off x="0" y="570586"/>
                <a:ext cx="1067689" cy="1373785"/>
                <a:chOff x="0" y="0"/>
                <a:chExt cx="1067689" cy="1373785"/>
              </a:xfrm>
            </p:grpSpPr>
            <mc:AlternateContent xmlns:mc="http://schemas.openxmlformats.org/markup-compatibility/2006" xmlns:a14="http://schemas.microsoft.com/office/drawing/2010/main">
              <mc:Choice Requires="a14">
                <p:sp>
                  <p:nvSpPr>
                    <p:cNvPr id="51" name="文本框 2">
                      <a:extLst>
                        <a:ext uri="{FF2B5EF4-FFF2-40B4-BE49-F238E27FC236}">
                          <a16:creationId xmlns:a16="http://schemas.microsoft.com/office/drawing/2014/main" id="{3E00B918-DDF3-2641-8478-BEDF031D49C9}"/>
                        </a:ext>
                      </a:extLst>
                    </p:cNvPr>
                    <p:cNvSpPr txBox="1">
                      <a:spLocks noChangeArrowheads="1"/>
                    </p:cNvSpPr>
                    <p:nvPr/>
                  </p:nvSpPr>
                  <p:spPr bwMode="auto">
                    <a:xfrm>
                      <a:off x="256032"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1" name="文本框 2">
                      <a:extLst>
                        <a:ext uri="{FF2B5EF4-FFF2-40B4-BE49-F238E27FC236}">
                          <a16:creationId xmlns:a16="http://schemas.microsoft.com/office/drawing/2014/main" id="{3E00B918-DDF3-2641-8478-BEDF031D49C9}"/>
                        </a:ext>
                      </a:extLst>
                    </p:cNvPr>
                    <p:cNvSpPr txBox="1">
                      <a:spLocks noRot="1" noChangeAspect="1" noMove="1" noResize="1" noEditPoints="1" noAdjustHandles="1" noChangeArrowheads="1" noChangeShapeType="1" noTextEdit="1"/>
                    </p:cNvSpPr>
                    <p:nvPr/>
                  </p:nvSpPr>
                  <p:spPr bwMode="auto">
                    <a:xfrm>
                      <a:off x="256032" y="0"/>
                      <a:ext cx="746125" cy="29845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2">
                      <a:extLst>
                        <a:ext uri="{FF2B5EF4-FFF2-40B4-BE49-F238E27FC236}">
                          <a16:creationId xmlns:a16="http://schemas.microsoft.com/office/drawing/2014/main" id="{AADD1A12-3F94-1FA0-1DE9-3E1503300BD8}"/>
                        </a:ext>
                      </a:extLst>
                    </p:cNvPr>
                    <p:cNvSpPr txBox="1">
                      <a:spLocks noChangeArrowheads="1"/>
                    </p:cNvSpPr>
                    <p:nvPr/>
                  </p:nvSpPr>
                  <p:spPr bwMode="auto">
                    <a:xfrm>
                      <a:off x="0" y="1075335"/>
                      <a:ext cx="5556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2" name="文本框 2">
                      <a:extLst>
                        <a:ext uri="{FF2B5EF4-FFF2-40B4-BE49-F238E27FC236}">
                          <a16:creationId xmlns:a16="http://schemas.microsoft.com/office/drawing/2014/main" id="{AADD1A12-3F94-1FA0-1DE9-3E1503300BD8}"/>
                        </a:ext>
                      </a:extLst>
                    </p:cNvPr>
                    <p:cNvSpPr txBox="1">
                      <a:spLocks noRot="1" noChangeAspect="1" noMove="1" noResize="1" noEditPoints="1" noAdjustHandles="1" noChangeArrowheads="1" noChangeShapeType="1" noTextEdit="1"/>
                    </p:cNvSpPr>
                    <p:nvPr/>
                  </p:nvSpPr>
                  <p:spPr bwMode="auto">
                    <a:xfrm>
                      <a:off x="0" y="1075335"/>
                      <a:ext cx="555625" cy="298450"/>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2">
                      <a:extLst>
                        <a:ext uri="{FF2B5EF4-FFF2-40B4-BE49-F238E27FC236}">
                          <a16:creationId xmlns:a16="http://schemas.microsoft.com/office/drawing/2014/main" id="{593A2873-0E8C-00AF-BE00-F9B3D36A411A}"/>
                        </a:ext>
                      </a:extLst>
                    </p:cNvPr>
                    <p:cNvSpPr txBox="1">
                      <a:spLocks noChangeArrowheads="1"/>
                    </p:cNvSpPr>
                    <p:nvPr/>
                  </p:nvSpPr>
                  <p:spPr bwMode="auto">
                    <a:xfrm>
                      <a:off x="512064"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3" name="文本框 2">
                      <a:extLst>
                        <a:ext uri="{FF2B5EF4-FFF2-40B4-BE49-F238E27FC236}">
                          <a16:creationId xmlns:a16="http://schemas.microsoft.com/office/drawing/2014/main" id="{593A2873-0E8C-00AF-BE00-F9B3D36A411A}"/>
                        </a:ext>
                      </a:extLst>
                    </p:cNvPr>
                    <p:cNvSpPr txBox="1">
                      <a:spLocks noRot="1" noChangeAspect="1" noMove="1" noResize="1" noEditPoints="1" noAdjustHandles="1" noChangeArrowheads="1" noChangeShapeType="1" noTextEdit="1"/>
                    </p:cNvSpPr>
                    <p:nvPr/>
                  </p:nvSpPr>
                  <p:spPr bwMode="auto">
                    <a:xfrm>
                      <a:off x="512064" y="1075335"/>
                      <a:ext cx="555625" cy="298450"/>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p:cxnSp>
              <p:nvCxnSpPr>
                <p:cNvPr id="54" name="直接连接符 53">
                  <a:extLst>
                    <a:ext uri="{FF2B5EF4-FFF2-40B4-BE49-F238E27FC236}">
                      <a16:creationId xmlns:a16="http://schemas.microsoft.com/office/drawing/2014/main" id="{9427BDA1-07CB-2405-4744-B5A2E52329B5}"/>
                    </a:ext>
                  </a:extLst>
                </p:cNvPr>
                <p:cNvCxnSpPr/>
                <p:nvPr/>
              </p:nvCxnSpPr>
              <p:spPr>
                <a:xfrm flipH="1">
                  <a:off x="329184" y="299924"/>
                  <a:ext cx="270662" cy="462331"/>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C0721586-DF1E-23B1-F98A-0A4EE0584113}"/>
                    </a:ext>
                  </a:extLst>
                </p:cNvPr>
                <p:cNvCxnSpPr/>
                <p:nvPr/>
              </p:nvCxnSpPr>
              <p:spPr>
                <a:xfrm>
                  <a:off x="607161" y="299924"/>
                  <a:ext cx="190196" cy="462280"/>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8" name="文本框 2">
                    <a:extLst>
                      <a:ext uri="{FF2B5EF4-FFF2-40B4-BE49-F238E27FC236}">
                        <a16:creationId xmlns:a16="http://schemas.microsoft.com/office/drawing/2014/main" id="{BE6D0E44-1759-0DB2-1A34-DC7A1B229D0D}"/>
                      </a:ext>
                    </a:extLst>
                  </p:cNvPr>
                  <p:cNvSpPr txBox="1">
                    <a:spLocks noChangeArrowheads="1"/>
                  </p:cNvSpPr>
                  <p:nvPr/>
                </p:nvSpPr>
                <p:spPr bwMode="auto">
                  <a:xfrm>
                    <a:off x="724205"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8" name="文本框 2">
                    <a:extLst>
                      <a:ext uri="{FF2B5EF4-FFF2-40B4-BE49-F238E27FC236}">
                        <a16:creationId xmlns:a16="http://schemas.microsoft.com/office/drawing/2014/main" id="{BE6D0E44-1759-0DB2-1A34-DC7A1B229D0D}"/>
                      </a:ext>
                    </a:extLst>
                  </p:cNvPr>
                  <p:cNvSpPr txBox="1">
                    <a:spLocks noRot="1" noChangeAspect="1" noMove="1" noResize="1" noEditPoints="1" noAdjustHandles="1" noChangeArrowheads="1" noChangeShapeType="1" noTextEdit="1"/>
                  </p:cNvSpPr>
                  <p:nvPr/>
                </p:nvSpPr>
                <p:spPr bwMode="auto">
                  <a:xfrm>
                    <a:off x="724205" y="0"/>
                    <a:ext cx="746125" cy="29845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7FD2A6D5-181F-6B2C-6C5C-1E37071BA4E5}"/>
                  </a:ext>
                </a:extLst>
              </p:cNvPr>
              <p:cNvCxnSpPr/>
              <p:nvPr/>
            </p:nvCxnSpPr>
            <p:spPr>
              <a:xfrm flipH="1">
                <a:off x="760781" y="270662"/>
                <a:ext cx="307238" cy="329184"/>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3EDFA91-6382-1F97-93B6-B2926A8E1D83}"/>
                  </a:ext>
                </a:extLst>
              </p:cNvPr>
              <p:cNvCxnSpPr/>
              <p:nvPr/>
            </p:nvCxnSpPr>
            <p:spPr>
              <a:xfrm>
                <a:off x="1089965" y="277978"/>
                <a:ext cx="329184" cy="307238"/>
              </a:xfrm>
              <a:prstGeom prst="line">
                <a:avLst/>
              </a:prstGeom>
            </p:spPr>
            <p:style>
              <a:lnRef idx="1">
                <a:schemeClr val="dk1"/>
              </a:lnRef>
              <a:fillRef idx="0">
                <a:schemeClr val="dk1"/>
              </a:fillRef>
              <a:effectRef idx="0">
                <a:schemeClr val="dk1"/>
              </a:effectRef>
              <a:fontRef idx="minor">
                <a:schemeClr val="tx1"/>
              </a:fontRef>
            </p:style>
          </p:cxnSp>
          <p:grpSp>
            <p:nvGrpSpPr>
              <p:cNvPr id="31" name="组合 30">
                <a:extLst>
                  <a:ext uri="{FF2B5EF4-FFF2-40B4-BE49-F238E27FC236}">
                    <a16:creationId xmlns:a16="http://schemas.microsoft.com/office/drawing/2014/main" id="{6FE9F206-3194-8449-BBDF-DA4821F4658A}"/>
                  </a:ext>
                </a:extLst>
              </p:cNvPr>
              <p:cNvGrpSpPr/>
              <p:nvPr/>
            </p:nvGrpSpPr>
            <p:grpSpPr>
              <a:xfrm>
                <a:off x="885139" y="570586"/>
                <a:ext cx="1067434" cy="1373504"/>
                <a:chOff x="0" y="0"/>
                <a:chExt cx="1067689" cy="1373785"/>
              </a:xfrm>
            </p:grpSpPr>
            <mc:AlternateContent xmlns:mc="http://schemas.openxmlformats.org/markup-compatibility/2006" xmlns:a14="http://schemas.microsoft.com/office/drawing/2010/main">
              <mc:Choice Requires="a14">
                <p:sp>
                  <p:nvSpPr>
                    <p:cNvPr id="46" name="文本框 2">
                      <a:extLst>
                        <a:ext uri="{FF2B5EF4-FFF2-40B4-BE49-F238E27FC236}">
                          <a16:creationId xmlns:a16="http://schemas.microsoft.com/office/drawing/2014/main" id="{E2FDBFC0-8A07-DF7C-9A36-FD47258456CB}"/>
                        </a:ext>
                      </a:extLst>
                    </p:cNvPr>
                    <p:cNvSpPr txBox="1">
                      <a:spLocks noChangeArrowheads="1"/>
                    </p:cNvSpPr>
                    <p:nvPr/>
                  </p:nvSpPr>
                  <p:spPr bwMode="auto">
                    <a:xfrm>
                      <a:off x="256032" y="0"/>
                      <a:ext cx="746125" cy="2984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𝛽</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6" name="文本框 2">
                      <a:extLst>
                        <a:ext uri="{FF2B5EF4-FFF2-40B4-BE49-F238E27FC236}">
                          <a16:creationId xmlns:a16="http://schemas.microsoft.com/office/drawing/2014/main" id="{E2FDBFC0-8A07-DF7C-9A36-FD47258456CB}"/>
                        </a:ext>
                      </a:extLst>
                    </p:cNvPr>
                    <p:cNvSpPr txBox="1">
                      <a:spLocks noRot="1" noChangeAspect="1" noMove="1" noResize="1" noEditPoints="1" noAdjustHandles="1" noChangeArrowheads="1" noChangeShapeType="1" noTextEdit="1"/>
                    </p:cNvSpPr>
                    <p:nvPr/>
                  </p:nvSpPr>
                  <p:spPr bwMode="auto">
                    <a:xfrm>
                      <a:off x="256032" y="0"/>
                      <a:ext cx="746125" cy="29845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2">
                      <a:extLst>
                        <a:ext uri="{FF2B5EF4-FFF2-40B4-BE49-F238E27FC236}">
                          <a16:creationId xmlns:a16="http://schemas.microsoft.com/office/drawing/2014/main" id="{F9BB6EE1-0521-28D5-DF6A-691E84DC87EE}"/>
                        </a:ext>
                      </a:extLst>
                    </p:cNvPr>
                    <p:cNvSpPr txBox="1">
                      <a:spLocks noChangeArrowheads="1"/>
                    </p:cNvSpPr>
                    <p:nvPr/>
                  </p:nvSpPr>
                  <p:spPr bwMode="auto">
                    <a:xfrm>
                      <a:off x="0"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7" name="文本框 2">
                      <a:extLst>
                        <a:ext uri="{FF2B5EF4-FFF2-40B4-BE49-F238E27FC236}">
                          <a16:creationId xmlns:a16="http://schemas.microsoft.com/office/drawing/2014/main" id="{F9BB6EE1-0521-28D5-DF6A-691E84DC87EE}"/>
                        </a:ext>
                      </a:extLst>
                    </p:cNvPr>
                    <p:cNvSpPr txBox="1">
                      <a:spLocks noRot="1" noChangeAspect="1" noMove="1" noResize="1" noEditPoints="1" noAdjustHandles="1" noChangeArrowheads="1" noChangeShapeType="1" noTextEdit="1"/>
                    </p:cNvSpPr>
                    <p:nvPr/>
                  </p:nvSpPr>
                  <p:spPr bwMode="auto">
                    <a:xfrm>
                      <a:off x="0" y="1075335"/>
                      <a:ext cx="555625" cy="298450"/>
                    </a:xfrm>
                    <a:prstGeom prst="rect">
                      <a:avLst/>
                    </a:prstGeom>
                    <a:blipFill>
                      <a:blip r:embed="rId1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2">
                      <a:extLst>
                        <a:ext uri="{FF2B5EF4-FFF2-40B4-BE49-F238E27FC236}">
                          <a16:creationId xmlns:a16="http://schemas.microsoft.com/office/drawing/2014/main" id="{E708BA27-FD8F-07BE-85E6-7095C8EB789A}"/>
                        </a:ext>
                      </a:extLst>
                    </p:cNvPr>
                    <p:cNvSpPr txBox="1">
                      <a:spLocks noChangeArrowheads="1"/>
                    </p:cNvSpPr>
                    <p:nvPr/>
                  </p:nvSpPr>
                  <p:spPr bwMode="auto">
                    <a:xfrm>
                      <a:off x="512064" y="1075335"/>
                      <a:ext cx="555625" cy="298450"/>
                    </a:xfrm>
                    <a:prstGeom prst="rect">
                      <a:avLst/>
                    </a:prstGeom>
                    <a:noFill/>
                    <a:ln w="9525">
                      <a:noFill/>
                      <a:miter lim="800000"/>
                      <a:headEnd/>
                      <a:tailEnd/>
                    </a:ln>
                  </p:spPr>
                  <p:txBody>
                    <a:bodyPr rot="0" vert="horz" wrap="square" lIns="91440" tIns="45720" rIns="91440" bIns="45720" anchor="t" anchorCtr="0">
                      <a:spAutoFit/>
                    </a:bodyPr>
                    <a:lstStyle/>
                    <a:p>
                      <a:pPr algn="ctr"/>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050" kern="100">
                                    <a:effectLst/>
                                    <a:latin typeface="Cambria Math" panose="02040503050406030204" pitchFamily="18" charset="0"/>
                                    <a:ea typeface="等线" panose="02010600030101010101" pitchFamily="2" charset="-122"/>
                                    <a:cs typeface="Times New Roman" panose="02020603050405020304" pitchFamily="18" charset="0"/>
                                  </a:rPr>
                                  <m:t>1</m:t>
                                </m:r>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8" name="文本框 2">
                      <a:extLst>
                        <a:ext uri="{FF2B5EF4-FFF2-40B4-BE49-F238E27FC236}">
                          <a16:creationId xmlns:a16="http://schemas.microsoft.com/office/drawing/2014/main" id="{E708BA27-FD8F-07BE-85E6-7095C8EB789A}"/>
                        </a:ext>
                      </a:extLst>
                    </p:cNvPr>
                    <p:cNvSpPr txBox="1">
                      <a:spLocks noRot="1" noChangeAspect="1" noMove="1" noResize="1" noEditPoints="1" noAdjustHandles="1" noChangeArrowheads="1" noChangeShapeType="1" noTextEdit="1"/>
                    </p:cNvSpPr>
                    <p:nvPr/>
                  </p:nvSpPr>
                  <p:spPr bwMode="auto">
                    <a:xfrm>
                      <a:off x="512064" y="1075335"/>
                      <a:ext cx="555625" cy="298450"/>
                    </a:xfrm>
                    <a:prstGeom prst="rect">
                      <a:avLst/>
                    </a:prstGeom>
                    <a:blipFill>
                      <a:blip r:embed="rId15"/>
                      <a:stretch>
                        <a:fillRect/>
                      </a:stretch>
                    </a:blipFill>
                    <a:ln w="9525">
                      <a:noFill/>
                      <a:miter lim="800000"/>
                      <a:headEnd/>
                      <a:tailEnd/>
                    </a:ln>
                  </p:spPr>
                  <p:txBody>
                    <a:bodyPr/>
                    <a:lstStyle/>
                    <a:p>
                      <a:r>
                        <a:rPr lang="zh-CN" altLang="en-US">
                          <a:noFill/>
                        </a:rPr>
                        <a:t> </a:t>
                      </a:r>
                    </a:p>
                  </p:txBody>
                </p:sp>
              </mc:Fallback>
            </mc:AlternateContent>
            <p:cxnSp>
              <p:nvCxnSpPr>
                <p:cNvPr id="49" name="直接连接符 48">
                  <a:extLst>
                    <a:ext uri="{FF2B5EF4-FFF2-40B4-BE49-F238E27FC236}">
                      <a16:creationId xmlns:a16="http://schemas.microsoft.com/office/drawing/2014/main" id="{F287F3E1-593E-B2FE-51A0-2D48022E7046}"/>
                    </a:ext>
                  </a:extLst>
                </p:cNvPr>
                <p:cNvCxnSpPr/>
                <p:nvPr/>
              </p:nvCxnSpPr>
              <p:spPr>
                <a:xfrm flipH="1">
                  <a:off x="329184" y="299924"/>
                  <a:ext cx="270662" cy="462331"/>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610E118A-A392-A9FB-15B4-ED87C8E90380}"/>
                    </a:ext>
                  </a:extLst>
                </p:cNvPr>
                <p:cNvCxnSpPr/>
                <p:nvPr/>
              </p:nvCxnSpPr>
              <p:spPr>
                <a:xfrm>
                  <a:off x="607161" y="299924"/>
                  <a:ext cx="190196" cy="462280"/>
                </a:xfrm>
                <a:prstGeom prst="line">
                  <a:avLst/>
                </a:prstGeom>
              </p:spPr>
              <p:style>
                <a:lnRef idx="1">
                  <a:schemeClr val="dk1"/>
                </a:lnRef>
                <a:fillRef idx="0">
                  <a:schemeClr val="dk1"/>
                </a:fillRef>
                <a:effectRef idx="0">
                  <a:schemeClr val="dk1"/>
                </a:effectRef>
                <a:fontRef idx="minor">
                  <a:schemeClr val="tx1"/>
                </a:fontRef>
              </p:style>
            </p:cxnSp>
          </p:grpSp>
          <p:sp>
            <p:nvSpPr>
              <p:cNvPr id="32" name="文本框 2">
                <a:extLst>
                  <a:ext uri="{FF2B5EF4-FFF2-40B4-BE49-F238E27FC236}">
                    <a16:creationId xmlns:a16="http://schemas.microsoft.com/office/drawing/2014/main" id="{C2104008-4E2F-725A-2A20-2CC9D1E7CDC2}"/>
                  </a:ext>
                </a:extLst>
              </p:cNvPr>
              <p:cNvSpPr txBox="1">
                <a:spLocks noChangeArrowheads="1"/>
              </p:cNvSpPr>
              <p:nvPr/>
            </p:nvSpPr>
            <p:spPr bwMode="auto">
              <a:xfrm>
                <a:off x="841248" y="35113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3" name="文本框 2">
                <a:extLst>
                  <a:ext uri="{FF2B5EF4-FFF2-40B4-BE49-F238E27FC236}">
                    <a16:creationId xmlns:a16="http://schemas.microsoft.com/office/drawing/2014/main" id="{9FE5543D-ACBC-1D15-C68E-339720A8416E}"/>
                  </a:ext>
                </a:extLst>
              </p:cNvPr>
              <p:cNvSpPr txBox="1">
                <a:spLocks noChangeArrowheads="1"/>
              </p:cNvSpPr>
              <p:nvPr/>
            </p:nvSpPr>
            <p:spPr bwMode="auto">
              <a:xfrm>
                <a:off x="877824" y="621792"/>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4" name="文本框 2">
                <a:extLst>
                  <a:ext uri="{FF2B5EF4-FFF2-40B4-BE49-F238E27FC236}">
                    <a16:creationId xmlns:a16="http://schemas.microsoft.com/office/drawing/2014/main" id="{EAB149AA-5CF9-38D0-AC4E-C2183E854BE0}"/>
                  </a:ext>
                </a:extLst>
              </p:cNvPr>
              <p:cNvSpPr txBox="1">
                <a:spLocks noChangeArrowheads="1"/>
              </p:cNvSpPr>
              <p:nvPr/>
            </p:nvSpPr>
            <p:spPr bwMode="auto">
              <a:xfrm>
                <a:off x="336499" y="1104595"/>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5" name="文本框 2">
                <a:extLst>
                  <a:ext uri="{FF2B5EF4-FFF2-40B4-BE49-F238E27FC236}">
                    <a16:creationId xmlns:a16="http://schemas.microsoft.com/office/drawing/2014/main" id="{15BB2CF5-5701-A212-F567-57CC763C270D}"/>
                  </a:ext>
                </a:extLst>
              </p:cNvPr>
              <p:cNvSpPr txBox="1">
                <a:spLocks noChangeArrowheads="1"/>
              </p:cNvSpPr>
              <p:nvPr/>
            </p:nvSpPr>
            <p:spPr bwMode="auto">
              <a:xfrm>
                <a:off x="1228954" y="1104595"/>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6" name="文本框 2">
                <a:extLst>
                  <a:ext uri="{FF2B5EF4-FFF2-40B4-BE49-F238E27FC236}">
                    <a16:creationId xmlns:a16="http://schemas.microsoft.com/office/drawing/2014/main" id="{E5269738-ECF4-A4C1-5B98-267567743993}"/>
                  </a:ext>
                </a:extLst>
              </p:cNvPr>
              <p:cNvSpPr txBox="1">
                <a:spLocks noChangeArrowheads="1"/>
              </p:cNvSpPr>
              <p:nvPr/>
            </p:nvSpPr>
            <p:spPr bwMode="auto">
              <a:xfrm>
                <a:off x="804672" y="89977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7" name="文本框 2">
                <a:extLst>
                  <a:ext uri="{FF2B5EF4-FFF2-40B4-BE49-F238E27FC236}">
                    <a16:creationId xmlns:a16="http://schemas.microsoft.com/office/drawing/2014/main" id="{DA1EC465-42C3-A642-A426-FA35267CFC33}"/>
                  </a:ext>
                </a:extLst>
              </p:cNvPr>
              <p:cNvSpPr txBox="1">
                <a:spLocks noChangeArrowheads="1"/>
              </p:cNvSpPr>
              <p:nvPr/>
            </p:nvSpPr>
            <p:spPr bwMode="auto">
              <a:xfrm>
                <a:off x="321869" y="166055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8" name="文本框 2">
                <a:extLst>
                  <a:ext uri="{FF2B5EF4-FFF2-40B4-BE49-F238E27FC236}">
                    <a16:creationId xmlns:a16="http://schemas.microsoft.com/office/drawing/2014/main" id="{844D1EF6-30C0-D819-9B61-0745A0F81643}"/>
                  </a:ext>
                </a:extLst>
              </p:cNvPr>
              <p:cNvSpPr txBox="1">
                <a:spLocks noChangeArrowheads="1"/>
              </p:cNvSpPr>
              <p:nvPr/>
            </p:nvSpPr>
            <p:spPr bwMode="auto">
              <a:xfrm>
                <a:off x="1192378" y="1660550"/>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9" name="文本框 2">
                <a:extLst>
                  <a:ext uri="{FF2B5EF4-FFF2-40B4-BE49-F238E27FC236}">
                    <a16:creationId xmlns:a16="http://schemas.microsoft.com/office/drawing/2014/main" id="{19AD0711-ABC8-EA4C-B66D-FFAEA56C8B0B}"/>
                  </a:ext>
                </a:extLst>
              </p:cNvPr>
              <p:cNvSpPr txBox="1">
                <a:spLocks noChangeArrowheads="1"/>
              </p:cNvSpPr>
              <p:nvPr/>
            </p:nvSpPr>
            <p:spPr bwMode="auto">
              <a:xfrm>
                <a:off x="336499"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0" name="文本框 2">
                <a:extLst>
                  <a:ext uri="{FF2B5EF4-FFF2-40B4-BE49-F238E27FC236}">
                    <a16:creationId xmlns:a16="http://schemas.microsoft.com/office/drawing/2014/main" id="{53761FAA-3340-D08A-4243-3822BC158492}"/>
                  </a:ext>
                </a:extLst>
              </p:cNvPr>
              <p:cNvSpPr txBox="1">
                <a:spLocks noChangeArrowheads="1"/>
              </p:cNvSpPr>
              <p:nvPr/>
            </p:nvSpPr>
            <p:spPr bwMode="auto">
              <a:xfrm>
                <a:off x="775411"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1" name="文本框 2">
                <a:extLst>
                  <a:ext uri="{FF2B5EF4-FFF2-40B4-BE49-F238E27FC236}">
                    <a16:creationId xmlns:a16="http://schemas.microsoft.com/office/drawing/2014/main" id="{1308D9FE-D2E8-CBB4-EFC4-DEF3BD97631B}"/>
                  </a:ext>
                </a:extLst>
              </p:cNvPr>
              <p:cNvSpPr txBox="1">
                <a:spLocks noChangeArrowheads="1"/>
              </p:cNvSpPr>
              <p:nvPr/>
            </p:nvSpPr>
            <p:spPr bwMode="auto">
              <a:xfrm>
                <a:off x="1214323" y="1426464"/>
                <a:ext cx="424180" cy="298450"/>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2" name="文本框 422">
                <a:extLst>
                  <a:ext uri="{FF2B5EF4-FFF2-40B4-BE49-F238E27FC236}">
                    <a16:creationId xmlns:a16="http://schemas.microsoft.com/office/drawing/2014/main" id="{E62001A2-25C6-2390-AA2D-F95EE2933043}"/>
                  </a:ext>
                </a:extLst>
              </p:cNvPr>
              <p:cNvSpPr txBox="1"/>
              <p:nvPr/>
            </p:nvSpPr>
            <p:spPr>
              <a:xfrm>
                <a:off x="146304"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3" name="文本框 423">
                <a:extLst>
                  <a:ext uri="{FF2B5EF4-FFF2-40B4-BE49-F238E27FC236}">
                    <a16:creationId xmlns:a16="http://schemas.microsoft.com/office/drawing/2014/main" id="{70A1811B-5275-6BA9-13F2-AB8C4BE12B29}"/>
                  </a:ext>
                </a:extLst>
              </p:cNvPr>
              <p:cNvSpPr txBox="1"/>
              <p:nvPr/>
            </p:nvSpPr>
            <p:spPr>
              <a:xfrm>
                <a:off x="658368"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4" name="文本框 424">
                <a:extLst>
                  <a:ext uri="{FF2B5EF4-FFF2-40B4-BE49-F238E27FC236}">
                    <a16:creationId xmlns:a16="http://schemas.microsoft.com/office/drawing/2014/main" id="{9FE97875-B292-6030-EE27-8E5332782EE5}"/>
                  </a:ext>
                </a:extLst>
              </p:cNvPr>
              <p:cNvSpPr txBox="1"/>
              <p:nvPr/>
            </p:nvSpPr>
            <p:spPr>
              <a:xfrm>
                <a:off x="1060704" y="1324051"/>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5" name="文本框 425">
                <a:extLst>
                  <a:ext uri="{FF2B5EF4-FFF2-40B4-BE49-F238E27FC236}">
                    <a16:creationId xmlns:a16="http://schemas.microsoft.com/office/drawing/2014/main" id="{32DD9960-9FA4-01D0-122B-FF1B3FBE597E}"/>
                  </a:ext>
                </a:extLst>
              </p:cNvPr>
              <p:cNvSpPr txBox="1"/>
              <p:nvPr/>
            </p:nvSpPr>
            <p:spPr>
              <a:xfrm>
                <a:off x="1536192" y="1316736"/>
                <a:ext cx="350520" cy="40068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16" name="直接连接符 15">
              <a:extLst>
                <a:ext uri="{FF2B5EF4-FFF2-40B4-BE49-F238E27FC236}">
                  <a16:creationId xmlns:a16="http://schemas.microsoft.com/office/drawing/2014/main" id="{219EC8B2-E9B3-5C11-13DB-7D051F256898}"/>
                </a:ext>
              </a:extLst>
            </p:cNvPr>
            <p:cNvCxnSpPr/>
            <p:nvPr/>
          </p:nvCxnSpPr>
          <p:spPr>
            <a:xfrm>
              <a:off x="2209191" y="541325"/>
              <a:ext cx="782726" cy="219456"/>
            </a:xfrm>
            <a:prstGeom prst="line">
              <a:avLst/>
            </a:prstGeom>
          </p:spPr>
          <p:style>
            <a:lnRef idx="1">
              <a:schemeClr val="dk1"/>
            </a:lnRef>
            <a:fillRef idx="0">
              <a:schemeClr val="dk1"/>
            </a:fillRef>
            <a:effectRef idx="0">
              <a:schemeClr val="dk1"/>
            </a:effectRef>
            <a:fontRef idx="minor">
              <a:schemeClr val="tx1"/>
            </a:fontRef>
          </p:style>
        </p:cxnSp>
        <p:sp>
          <p:nvSpPr>
            <p:cNvPr id="17" name="文本框 2">
              <a:extLst>
                <a:ext uri="{FF2B5EF4-FFF2-40B4-BE49-F238E27FC236}">
                  <a16:creationId xmlns:a16="http://schemas.microsoft.com/office/drawing/2014/main" id="{A998C27B-0B79-9250-D6F5-546A4DF3DB26}"/>
                </a:ext>
              </a:extLst>
            </p:cNvPr>
            <p:cNvSpPr txBox="1">
              <a:spLocks noChangeArrowheads="1"/>
            </p:cNvSpPr>
            <p:nvPr/>
          </p:nvSpPr>
          <p:spPr bwMode="auto">
            <a:xfrm>
              <a:off x="1777594" y="519379"/>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文本框 2">
              <a:extLst>
                <a:ext uri="{FF2B5EF4-FFF2-40B4-BE49-F238E27FC236}">
                  <a16:creationId xmlns:a16="http://schemas.microsoft.com/office/drawing/2014/main" id="{C484AB2C-F2BC-A0F4-1504-5C8453AF3869}"/>
                </a:ext>
              </a:extLst>
            </p:cNvPr>
            <p:cNvSpPr txBox="1">
              <a:spLocks noChangeArrowheads="1"/>
            </p:cNvSpPr>
            <p:nvPr/>
          </p:nvSpPr>
          <p:spPr bwMode="auto">
            <a:xfrm>
              <a:off x="1653235" y="760781"/>
              <a:ext cx="710095" cy="297815"/>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2">
              <a:extLst>
                <a:ext uri="{FF2B5EF4-FFF2-40B4-BE49-F238E27FC236}">
                  <a16:creationId xmlns:a16="http://schemas.microsoft.com/office/drawing/2014/main" id="{E2BE119D-89B9-3711-E1CF-25AF6615500D}"/>
                </a:ext>
              </a:extLst>
            </p:cNvPr>
            <p:cNvSpPr txBox="1">
              <a:spLocks noChangeArrowheads="1"/>
            </p:cNvSpPr>
            <p:nvPr/>
          </p:nvSpPr>
          <p:spPr bwMode="auto">
            <a:xfrm>
              <a:off x="1448410" y="1075335"/>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文本框 2">
              <a:extLst>
                <a:ext uri="{FF2B5EF4-FFF2-40B4-BE49-F238E27FC236}">
                  <a16:creationId xmlns:a16="http://schemas.microsoft.com/office/drawing/2014/main" id="{0B5B085B-E50E-5033-A904-1B188A91009C}"/>
                </a:ext>
              </a:extLst>
            </p:cNvPr>
            <p:cNvSpPr txBox="1">
              <a:spLocks noChangeArrowheads="1"/>
            </p:cNvSpPr>
            <p:nvPr/>
          </p:nvSpPr>
          <p:spPr bwMode="auto">
            <a:xfrm>
              <a:off x="2187245" y="1075335"/>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
              <a:extLst>
                <a:ext uri="{FF2B5EF4-FFF2-40B4-BE49-F238E27FC236}">
                  <a16:creationId xmlns:a16="http://schemas.microsoft.com/office/drawing/2014/main" id="{61DC8A69-439A-178F-3303-744F82815E22}"/>
                </a:ext>
              </a:extLst>
            </p:cNvPr>
            <p:cNvSpPr txBox="1">
              <a:spLocks noChangeArrowheads="1"/>
            </p:cNvSpPr>
            <p:nvPr/>
          </p:nvSpPr>
          <p:spPr bwMode="auto">
            <a:xfrm>
              <a:off x="1828800" y="1353312"/>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文本框 2">
              <a:extLst>
                <a:ext uri="{FF2B5EF4-FFF2-40B4-BE49-F238E27FC236}">
                  <a16:creationId xmlns:a16="http://schemas.microsoft.com/office/drawing/2014/main" id="{FBFECD1A-4577-606A-E62F-0C10356F68C0}"/>
                </a:ext>
              </a:extLst>
            </p:cNvPr>
            <p:cNvSpPr txBox="1">
              <a:spLocks noChangeArrowheads="1"/>
            </p:cNvSpPr>
            <p:nvPr/>
          </p:nvSpPr>
          <p:spPr bwMode="auto">
            <a:xfrm>
              <a:off x="1799539" y="1623975"/>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3" name="文本框 2">
              <a:extLst>
                <a:ext uri="{FF2B5EF4-FFF2-40B4-BE49-F238E27FC236}">
                  <a16:creationId xmlns:a16="http://schemas.microsoft.com/office/drawing/2014/main" id="{1F5742D9-62ED-520D-6304-4E552F23FBAA}"/>
                </a:ext>
              </a:extLst>
            </p:cNvPr>
            <p:cNvSpPr txBox="1">
              <a:spLocks noChangeArrowheads="1"/>
            </p:cNvSpPr>
            <p:nvPr/>
          </p:nvSpPr>
          <p:spPr bwMode="auto">
            <a:xfrm>
              <a:off x="1755648" y="1938528"/>
              <a:ext cx="424053" cy="298446"/>
            </a:xfrm>
            <a:prstGeom prst="rect">
              <a:avLst/>
            </a:prstGeom>
            <a:noFill/>
            <a:ln w="9525">
              <a:noFill/>
              <a:miter lim="800000"/>
              <a:headEnd/>
              <a:tailEnd/>
            </a:ln>
          </p:spPr>
          <p:txBody>
            <a:bodyPr rot="0" vert="horz" wrap="square" lIns="91440" tIns="45720" rIns="91440" bIns="45720" anchor="t" anchorCtr="0">
              <a:spAutoFit/>
            </a:bodyPr>
            <a:lstStyle/>
            <a:p>
              <a:pPr algn="ctr"/>
              <a:r>
                <a:rPr lang="en-US" sz="105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24" name="直接连接符 23">
              <a:extLst>
                <a:ext uri="{FF2B5EF4-FFF2-40B4-BE49-F238E27FC236}">
                  <a16:creationId xmlns:a16="http://schemas.microsoft.com/office/drawing/2014/main" id="{F160925B-E16E-0BE3-B40B-300D0F9AAA02}"/>
                </a:ext>
              </a:extLst>
            </p:cNvPr>
            <p:cNvCxnSpPr/>
            <p:nvPr/>
          </p:nvCxnSpPr>
          <p:spPr>
            <a:xfrm flipV="1">
              <a:off x="2574951" y="416967"/>
              <a:ext cx="1660733" cy="7315"/>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
                  <a:extLst>
                    <a:ext uri="{FF2B5EF4-FFF2-40B4-BE49-F238E27FC236}">
                      <a16:creationId xmlns:a16="http://schemas.microsoft.com/office/drawing/2014/main" id="{672A9754-C04B-4EF3-C718-D1C614C8D9D6}"/>
                    </a:ext>
                  </a:extLst>
                </p:cNvPr>
                <p:cNvSpPr txBox="1">
                  <a:spLocks noChangeArrowheads="1"/>
                </p:cNvSpPr>
                <p:nvPr/>
              </p:nvSpPr>
              <p:spPr bwMode="auto">
                <a:xfrm>
                  <a:off x="4118458" y="2370125"/>
                  <a:ext cx="967105" cy="298450"/>
                </a:xfrm>
                <a:prstGeom prst="rect">
                  <a:avLst/>
                </a:prstGeom>
                <a:noFill/>
                <a:ln w="9525">
                  <a:noFill/>
                  <a:miter lim="800000"/>
                  <a:headEnd/>
                  <a:tailEnd/>
                </a:ln>
              </p:spPr>
              <p:txBody>
                <a:bodyPr rot="0" vert="horz" wrap="square" lIns="91440" tIns="45720" rIns="91440" bIns="45720" anchor="t" anchorCtr="0">
                  <a:spAutoFit/>
                </a:bodyPr>
                <a:lstStyle/>
                <a:p>
                  <a:pPr algn="just"/>
                  <a14:m>
                    <m:oMathPara xmlns:m="http://schemas.openxmlformats.org/officeDocument/2006/math">
                      <m:oMathParaPr>
                        <m:jc m:val="centerGroup"/>
                      </m:oMathParaPr>
                      <m:oMath xmlns:m="http://schemas.openxmlformats.org/officeDocument/2006/math">
                        <m:d>
                          <m:d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楷体_GB2312"/>
                                    <a:cs typeface="Times New Roman" panose="02020603050405020304" pitchFamily="18" charset="0"/>
                                  </a:rPr>
                                  <m:t>𝑛</m:t>
                                </m:r>
                              </m:e>
                              <m:sup>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50" kern="100">
                                        <a:effectLst/>
                                        <a:latin typeface="Cambria Math" panose="02040503050406030204" pitchFamily="18" charset="0"/>
                                        <a:ea typeface="楷体_GB2312"/>
                                        <a:cs typeface="Times New Roman" panose="02020603050405020304" pitchFamily="18" charset="0"/>
                                      </a:rPr>
                                      <m:t>log</m:t>
                                    </m:r>
                                  </m:e>
                                  <m:sub>
                                    <m:r>
                                      <a:rPr lang="en-US" sz="1050" i="1" kern="100">
                                        <a:effectLst/>
                                        <a:latin typeface="Cambria Math" panose="02040503050406030204" pitchFamily="18" charset="0"/>
                                        <a:ea typeface="楷体_GB2312"/>
                                        <a:cs typeface="Times New Roman" panose="02020603050405020304" pitchFamily="18" charset="0"/>
                                      </a:rPr>
                                      <m:t>𝛽</m:t>
                                    </m:r>
                                  </m:sub>
                                </m:sSub>
                                <m:r>
                                  <a:rPr lang="en-US" sz="1050" i="1" kern="100">
                                    <a:effectLst/>
                                    <a:latin typeface="Cambria Math" panose="02040503050406030204" pitchFamily="18" charset="0"/>
                                    <a:ea typeface="楷体_GB2312"/>
                                    <a:cs typeface="Times New Roman" panose="02020603050405020304" pitchFamily="18" charset="0"/>
                                  </a:rPr>
                                  <m:t>𝛼</m:t>
                                </m:r>
                              </m:sup>
                            </m:sSup>
                          </m:e>
                        </m:d>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5" name="文本框 2">
                  <a:extLst>
                    <a:ext uri="{FF2B5EF4-FFF2-40B4-BE49-F238E27FC236}">
                      <a16:creationId xmlns:a16="http://schemas.microsoft.com/office/drawing/2014/main" id="{672A9754-C04B-4EF3-C718-D1C614C8D9D6}"/>
                    </a:ext>
                  </a:extLst>
                </p:cNvPr>
                <p:cNvSpPr txBox="1">
                  <a:spLocks noRot="1" noChangeAspect="1" noMove="1" noResize="1" noEditPoints="1" noAdjustHandles="1" noChangeArrowheads="1" noChangeShapeType="1" noTextEdit="1"/>
                </p:cNvSpPr>
                <p:nvPr/>
              </p:nvSpPr>
              <p:spPr bwMode="auto">
                <a:xfrm>
                  <a:off x="4118458" y="2370125"/>
                  <a:ext cx="967105" cy="298450"/>
                </a:xfrm>
                <a:prstGeom prst="rect">
                  <a:avLst/>
                </a:prstGeom>
                <a:blipFill>
                  <a:blip r:embed="rId16"/>
                  <a:stretch>
                    <a:fillRect/>
                  </a:stretch>
                </a:blipFill>
                <a:ln w="9525">
                  <a:noFill/>
                  <a:miter lim="800000"/>
                  <a:headEnd/>
                  <a:tailEnd/>
                </a:ln>
              </p:spPr>
              <p:txBody>
                <a:bodyPr/>
                <a:lstStyle/>
                <a:p>
                  <a:r>
                    <a:rPr lang="zh-CN" altLang="en-US">
                      <a:noFill/>
                    </a:rPr>
                    <a:t> </a:t>
                  </a:r>
                </a:p>
              </p:txBody>
            </p:sp>
          </mc:Fallback>
        </mc:AlternateContent>
        <p:sp>
          <p:nvSpPr>
            <p:cNvPr id="26" name="文本框 439">
              <a:extLst>
                <a:ext uri="{FF2B5EF4-FFF2-40B4-BE49-F238E27FC236}">
                  <a16:creationId xmlns:a16="http://schemas.microsoft.com/office/drawing/2014/main" id="{03754300-7F92-FE4D-3954-CAF9C0D6E606}"/>
                </a:ext>
              </a:extLst>
            </p:cNvPr>
            <p:cNvSpPr txBox="1"/>
            <p:nvPr/>
          </p:nvSpPr>
          <p:spPr>
            <a:xfrm>
              <a:off x="4484218" y="1755648"/>
              <a:ext cx="350415" cy="400680"/>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r>
                <a:rPr lang="zh-CN" sz="1050" b="1" kern="100">
                  <a:effectLst/>
                  <a:latin typeface="等线" panose="02010600030101010101" pitchFamily="2" charset="-122"/>
                  <a:ea typeface="等线"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0CFB1E6-34AF-64A1-58FA-4DEFCCB14EBE}"/>
                  </a:ext>
                </a:extLst>
              </p:cNvPr>
              <p:cNvSpPr txBox="1"/>
              <p:nvPr/>
            </p:nvSpPr>
            <p:spPr>
              <a:xfrm>
                <a:off x="588412" y="2507817"/>
                <a:ext cx="5538905" cy="3587392"/>
              </a:xfrm>
              <a:prstGeom prst="rect">
                <a:avLst/>
              </a:prstGeom>
              <a:noFill/>
            </p:spPr>
            <p:txBody>
              <a:bodyPr wrap="square">
                <a:spAutoFit/>
              </a:bodyPr>
              <a:lstStyle/>
              <a:p>
                <a:pPr indent="266700" algn="just">
                  <a:lnSpc>
                    <a:spcPct val="150000"/>
                  </a:lnSpc>
                  <a:spcBef>
                    <a:spcPts val="600"/>
                  </a:spcBef>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根结点对应</a:t>
                </a:r>
                <a14:m>
                  <m:oMath xmlns:m="http://schemas.openxmlformats.org/officeDocument/2006/math">
                    <m:r>
                      <a:rPr lang="en-US" altLang="zh-CN" sz="2000" i="1" kern="100">
                        <a:effectLst/>
                        <a:latin typeface="Cambria Math" panose="02040503050406030204" pitchFamily="18" charset="0"/>
                        <a:ea typeface="楷体_GB2312"/>
                        <a:cs typeface="Times New Roman" panose="02020603050405020304" pitchFamily="18" charset="0"/>
                      </a:rPr>
                      <m:t>𝑇</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楷体_GB2312"/>
                            <a:cs typeface="Times New Roman" panose="02020603050405020304" pitchFamily="18" charset="0"/>
                          </a:rPr>
                          <m:t>𝑛</m:t>
                        </m:r>
                      </m:e>
                    </m:d>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合</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”的工作量</a:t>
                </a:r>
                <a14:m>
                  <m:oMath xmlns:m="http://schemas.openxmlformats.org/officeDocument/2006/math">
                    <m:r>
                      <a:rPr lang="en-US" altLang="zh-CN" sz="2000" i="1" kern="100">
                        <a:effectLst/>
                        <a:latin typeface="Cambria Math" panose="02040503050406030204" pitchFamily="18" charset="0"/>
                        <a:ea typeface="楷体_GB2312"/>
                        <a:cs typeface="Times New Roman" panose="02020603050405020304" pitchFamily="18" charset="0"/>
                      </a:rPr>
                      <m:t>𝑓</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楷体_GB2312"/>
                            <a:cs typeface="Times New Roman" panose="02020603050405020304" pitchFamily="18" charset="0"/>
                          </a:rPr>
                          <m:t>𝑛</m:t>
                        </m:r>
                      </m:e>
                    </m:d>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；根结点有</a:t>
                </a:r>
                <a14:m>
                  <m:oMath xmlns:m="http://schemas.openxmlformats.org/officeDocument/2006/math">
                    <m:r>
                      <a:rPr lang="en-US" altLang="zh-CN" sz="2000" i="1" kern="100">
                        <a:effectLst/>
                        <a:latin typeface="Cambria Math" panose="02040503050406030204" pitchFamily="18" charset="0"/>
                        <a:ea typeface="楷体_GB2312"/>
                        <a:cs typeface="Times New Roman" panose="02020603050405020304" pitchFamily="18" charset="0"/>
                      </a:rPr>
                      <m:t>𝛼</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个子树，每棵子树对应一个递归调用</a:t>
                </a:r>
                <a14:m>
                  <m:oMath xmlns:m="http://schemas.openxmlformats.org/officeDocument/2006/math">
                    <m:r>
                      <a:rPr lang="en-US" altLang="zh-CN" sz="2000" i="1" kern="100">
                        <a:effectLst/>
                        <a:latin typeface="Cambria Math" panose="02040503050406030204" pitchFamily="18" charset="0"/>
                        <a:ea typeface="楷体_GB2312"/>
                        <a:cs typeface="Times New Roman" panose="02020603050405020304" pitchFamily="18" charset="0"/>
                      </a:rPr>
                      <m:t>𝑇</m:t>
                    </m:r>
                    <m:r>
                      <a:rPr lang="en-US" altLang="zh-CN" sz="2000" i="1" kern="100">
                        <a:effectLst/>
                        <a:latin typeface="Cambria Math" panose="02040503050406030204" pitchFamily="18" charset="0"/>
                        <a:ea typeface="楷体_GB2312"/>
                        <a:cs typeface="Times New Roman" panose="02020603050405020304" pitchFamily="18" charset="0"/>
                      </a:rPr>
                      <m:t>(</m:t>
                    </m:r>
                    <m:r>
                      <a:rPr lang="en-US" altLang="zh-CN" sz="2000" i="1" kern="100">
                        <a:effectLst/>
                        <a:latin typeface="Cambria Math" panose="02040503050406030204" pitchFamily="18" charset="0"/>
                        <a:ea typeface="楷体_GB2312"/>
                        <a:cs typeface="Times New Roman" panose="02020603050405020304" pitchFamily="18" charset="0"/>
                      </a:rPr>
                      <m:t>𝑛</m:t>
                    </m:r>
                    <m:r>
                      <a:rPr lang="en-US" altLang="zh-CN" sz="2000" i="1" kern="100">
                        <a:effectLst/>
                        <a:latin typeface="Cambria Math" panose="02040503050406030204" pitchFamily="18" charset="0"/>
                        <a:ea typeface="楷体_GB2312"/>
                        <a:cs typeface="Times New Roman" panose="02020603050405020304" pitchFamily="18" charset="0"/>
                      </a:rPr>
                      <m:t>/</m:t>
                    </m:r>
                    <m:r>
                      <a:rPr lang="en-US" altLang="zh-CN" sz="2000" i="1" kern="100">
                        <a:effectLst/>
                        <a:latin typeface="Cambria Math" panose="02040503050406030204" pitchFamily="18" charset="0"/>
                        <a:ea typeface="楷体_GB2312"/>
                        <a:cs typeface="Times New Roman" panose="02020603050405020304" pitchFamily="18" charset="0"/>
                      </a:rPr>
                      <m:t>𝛽</m:t>
                    </m:r>
                    <m:r>
                      <a:rPr lang="en-US" altLang="zh-CN" sz="2000" i="1" kern="100">
                        <a:effectLst/>
                        <a:latin typeface="Cambria Math" panose="02040503050406030204" pitchFamily="18" charset="0"/>
                        <a:ea typeface="楷体_GB2312"/>
                        <a:cs typeface="Times New Roman" panose="02020603050405020304" pitchFamily="18" charset="0"/>
                      </a:rPr>
                      <m:t>)</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。树右侧展示了每一层“</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合</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”的工作量。递归的层数是</a:t>
                </a:r>
                <a14:m>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楷体_GB2312"/>
                            <a:cs typeface="Times New Roman" panose="02020603050405020304" pitchFamily="18" charset="0"/>
                          </a:rPr>
                          <m:t>log</m:t>
                        </m:r>
                      </m:e>
                      <m:sub>
                        <m:r>
                          <a:rPr lang="en-US" altLang="zh-CN" sz="2000" i="1" kern="100">
                            <a:effectLst/>
                            <a:latin typeface="Cambria Math" panose="02040503050406030204" pitchFamily="18" charset="0"/>
                            <a:ea typeface="楷体_GB2312"/>
                            <a:cs typeface="Times New Roman" panose="02020603050405020304" pitchFamily="18" charset="0"/>
                          </a:rPr>
                          <m:t>𝛽</m:t>
                        </m:r>
                      </m:sub>
                    </m:sSub>
                    <m:r>
                      <a:rPr lang="en-US" altLang="zh-CN" sz="2000" i="1" kern="100">
                        <a:effectLst/>
                        <a:latin typeface="Cambria Math" panose="02040503050406030204" pitchFamily="18" charset="0"/>
                        <a:ea typeface="楷体_GB2312"/>
                        <a:cs typeface="Times New Roman" panose="02020603050405020304" pitchFamily="18" charset="0"/>
                      </a:rPr>
                      <m:t>𝑛</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，最后一层有</a:t>
                </a:r>
                <a14:m>
                  <m:oMath xmlns:m="http://schemas.openxmlformats.org/officeDocument/2006/math">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effectLst/>
                            <a:latin typeface="Cambria Math" panose="02040503050406030204" pitchFamily="18" charset="0"/>
                            <a:ea typeface="楷体_GB2312"/>
                            <a:cs typeface="Times New Roman" panose="02020603050405020304" pitchFamily="18" charset="0"/>
                          </a:rPr>
                          <m:t>𝛼</m:t>
                        </m:r>
                      </m:e>
                      <m:sup>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楷体_GB2312"/>
                                <a:cs typeface="Times New Roman" panose="02020603050405020304" pitchFamily="18" charset="0"/>
                              </a:rPr>
                              <m:t>log</m:t>
                            </m:r>
                          </m:e>
                          <m:sub>
                            <m:r>
                              <a:rPr lang="en-US" altLang="zh-CN" sz="2000" i="1" kern="100">
                                <a:effectLst/>
                                <a:latin typeface="Cambria Math" panose="02040503050406030204" pitchFamily="18" charset="0"/>
                                <a:ea typeface="楷体_GB2312"/>
                                <a:cs typeface="Times New Roman" panose="02020603050405020304" pitchFamily="18" charset="0"/>
                              </a:rPr>
                              <m:t>𝛽</m:t>
                            </m:r>
                          </m:sub>
                        </m:sSub>
                        <m:r>
                          <a:rPr lang="en-US" altLang="zh-CN" sz="2000" i="1" kern="100">
                            <a:effectLst/>
                            <a:latin typeface="Cambria Math" panose="02040503050406030204" pitchFamily="18" charset="0"/>
                            <a:ea typeface="楷体_GB2312"/>
                            <a:cs typeface="Times New Roman" panose="02020603050405020304" pitchFamily="18" charset="0"/>
                          </a:rPr>
                          <m:t>𝑛</m:t>
                        </m:r>
                      </m:sup>
                    </m:sSup>
                    <m:r>
                      <a:rPr lang="en-US" altLang="zh-CN" sz="2000" i="1" kern="100">
                        <a:effectLst/>
                        <a:latin typeface="Cambria Math" panose="02040503050406030204" pitchFamily="18" charset="0"/>
                        <a:ea typeface="楷体_GB2312"/>
                        <a:cs typeface="Times New Roman" panose="02020603050405020304" pitchFamily="18" charset="0"/>
                      </a:rPr>
                      <m:t>=</m:t>
                    </m:r>
                    <m:sSup>
                      <m:sSup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effectLst/>
                            <a:latin typeface="Cambria Math" panose="02040503050406030204" pitchFamily="18" charset="0"/>
                            <a:ea typeface="楷体_GB2312"/>
                            <a:cs typeface="Times New Roman" panose="02020603050405020304" pitchFamily="18" charset="0"/>
                          </a:rPr>
                          <m:t>𝑛</m:t>
                        </m:r>
                      </m:e>
                      <m:sup>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楷体_GB2312"/>
                                <a:cs typeface="Times New Roman" panose="02020603050405020304" pitchFamily="18" charset="0"/>
                              </a:rPr>
                              <m:t>log</m:t>
                            </m:r>
                          </m:e>
                          <m:sub>
                            <m:r>
                              <a:rPr lang="en-US" altLang="zh-CN" sz="2000" i="1" kern="100">
                                <a:effectLst/>
                                <a:latin typeface="Cambria Math" panose="02040503050406030204" pitchFamily="18" charset="0"/>
                                <a:ea typeface="楷体_GB2312"/>
                                <a:cs typeface="Times New Roman" panose="02020603050405020304" pitchFamily="18" charset="0"/>
                              </a:rPr>
                              <m:t>𝛽</m:t>
                            </m:r>
                          </m:sub>
                        </m:sSub>
                        <m:r>
                          <a:rPr lang="en-US" altLang="zh-CN" sz="2000" i="1" kern="100">
                            <a:effectLst/>
                            <a:latin typeface="Cambria Math" panose="02040503050406030204" pitchFamily="18" charset="0"/>
                            <a:ea typeface="楷体_GB2312"/>
                            <a:cs typeface="Times New Roman" panose="02020603050405020304" pitchFamily="18" charset="0"/>
                          </a:rPr>
                          <m:t>𝛼</m:t>
                        </m:r>
                      </m:sup>
                    </m:sSup>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个</a:t>
                </a:r>
                <a14:m>
                  <m:oMath xmlns:m="http://schemas.openxmlformats.org/officeDocument/2006/math">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1</m:t>
                        </m:r>
                      </m:e>
                    </m:d>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，所以总工作量就是所有递归层工作量的总和：</a:t>
                </a:r>
              </a:p>
              <a:p>
                <a:pPr>
                  <a:lnSpc>
                    <a:spcPct val="150000"/>
                  </a:lnSpc>
                </a:pPr>
                <a14:m>
                  <m:oMath xmlns:m="http://schemas.openxmlformats.org/officeDocument/2006/math">
                    <m:r>
                      <a:rPr lang="en-US" altLang="zh-CN" sz="2000" i="1">
                        <a:effectLst/>
                        <a:latin typeface="Cambria Math" panose="02040503050406030204" pitchFamily="18" charset="0"/>
                        <a:ea typeface="楷体_GB2312"/>
                        <a:cs typeface="Times New Roman" panose="02020603050405020304" pitchFamily="18" charset="0"/>
                      </a:rPr>
                      <m:t>𝑇</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楷体_GB2312"/>
                            <a:cs typeface="Times New Roman" panose="02020603050405020304" pitchFamily="18" charset="0"/>
                          </a:rPr>
                          <m:t>𝑛</m:t>
                        </m:r>
                      </m:e>
                    </m:d>
                    <m:r>
                      <a:rPr lang="en-US" altLang="zh-CN" sz="2000" i="1">
                        <a:effectLst/>
                        <a:latin typeface="Cambria Math" panose="02040503050406030204" pitchFamily="18" charset="0"/>
                        <a:ea typeface="楷体_GB2312"/>
                        <a:cs typeface="Times New Roman" panose="02020603050405020304" pitchFamily="18" charset="0"/>
                      </a:rPr>
                      <m:t>=</m:t>
                    </m:r>
                    <m:nary>
                      <m:naryPr>
                        <m:chr m:val="∑"/>
                        <m:limLoc m:val="undOvr"/>
                        <m:ctrlPr>
                          <a:rPr lang="zh-CN" altLang="zh-CN" sz="2000" i="1">
                            <a:effectLst/>
                            <a:latin typeface="Cambria Math" panose="02040503050406030204" pitchFamily="18" charset="0"/>
                            <a:ea typeface="Cambria Math" panose="02040503050406030204" pitchFamily="18" charset="0"/>
                          </a:rPr>
                        </m:ctrlPr>
                      </m:naryPr>
                      <m:sub>
                        <m:r>
                          <a:rPr lang="en-US" altLang="zh-CN" sz="2000" i="1">
                            <a:effectLst/>
                            <a:latin typeface="Cambria Math" panose="02040503050406030204" pitchFamily="18" charset="0"/>
                            <a:ea typeface="楷体_GB2312"/>
                            <a:cs typeface="Times New Roman" panose="02020603050405020304" pitchFamily="18" charset="0"/>
                          </a:rPr>
                          <m:t>𝑗</m:t>
                        </m:r>
                        <m:r>
                          <a:rPr lang="en-US" altLang="zh-CN" sz="2000" i="1">
                            <a:effectLst/>
                            <a:latin typeface="Cambria Math" panose="02040503050406030204" pitchFamily="18" charset="0"/>
                            <a:ea typeface="楷体_GB2312"/>
                            <a:cs typeface="Times New Roman" panose="02020603050405020304" pitchFamily="18" charset="0"/>
                          </a:rPr>
                          <m:t>=0</m:t>
                        </m:r>
                      </m:sub>
                      <m:sup>
                        <m:sSub>
                          <m:sSubPr>
                            <m:ctrlPr>
                              <a:rPr lang="zh-CN" altLang="zh-CN" sz="2000" i="1">
                                <a:effectLst/>
                                <a:latin typeface="Cambria Math" panose="02040503050406030204" pitchFamily="18" charset="0"/>
                                <a:ea typeface="Cambria Math" panose="02040503050406030204" pitchFamily="18" charset="0"/>
                              </a:rPr>
                            </m:ctrlPr>
                          </m:sSubPr>
                          <m:e>
                            <m:r>
                              <m:rPr>
                                <m:sty m:val="p"/>
                              </m:rPr>
                              <a:rPr lang="en-US" altLang="zh-CN" sz="2000">
                                <a:effectLst/>
                                <a:latin typeface="Cambria Math" panose="02040503050406030204" pitchFamily="18" charset="0"/>
                                <a:ea typeface="楷体_GB2312"/>
                                <a:cs typeface="Times New Roman" panose="02020603050405020304" pitchFamily="18" charset="0"/>
                              </a:rPr>
                              <m:t>log</m:t>
                            </m:r>
                          </m:e>
                          <m:sub>
                            <m:r>
                              <a:rPr lang="en-US" altLang="zh-CN" sz="2000" i="1">
                                <a:effectLst/>
                                <a:latin typeface="Cambria Math" panose="02040503050406030204" pitchFamily="18" charset="0"/>
                                <a:ea typeface="楷体_GB2312"/>
                                <a:cs typeface="Times New Roman" panose="02020603050405020304" pitchFamily="18" charset="0"/>
                              </a:rPr>
                              <m:t>𝛽</m:t>
                            </m:r>
                          </m:sub>
                        </m:sSub>
                        <m:r>
                          <a:rPr lang="en-US" altLang="zh-CN" sz="2000" i="1">
                            <a:effectLst/>
                            <a:latin typeface="Cambria Math" panose="02040503050406030204" pitchFamily="18" charset="0"/>
                            <a:ea typeface="楷体_GB2312"/>
                            <a:cs typeface="Times New Roman" panose="02020603050405020304" pitchFamily="18" charset="0"/>
                          </a:rPr>
                          <m:t>𝑛</m:t>
                        </m:r>
                        <m:r>
                          <a:rPr lang="en-US" altLang="zh-CN" sz="2000" i="1">
                            <a:effectLst/>
                            <a:latin typeface="Cambria Math" panose="02040503050406030204" pitchFamily="18" charset="0"/>
                            <a:ea typeface="楷体_GB2312"/>
                            <a:cs typeface="Times New Roman" panose="02020603050405020304" pitchFamily="18" charset="0"/>
                          </a:rPr>
                          <m:t>−1</m:t>
                        </m:r>
                      </m:sup>
                      <m:e>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楷体_GB2312"/>
                                <a:cs typeface="Times New Roman" panose="02020603050405020304" pitchFamily="18" charset="0"/>
                              </a:rPr>
                              <m:t>𝛼</m:t>
                            </m:r>
                          </m:e>
                          <m:sup>
                            <m:r>
                              <a:rPr lang="en-US" altLang="zh-CN" sz="2000" i="1">
                                <a:effectLst/>
                                <a:latin typeface="Cambria Math" panose="02040503050406030204" pitchFamily="18" charset="0"/>
                                <a:ea typeface="楷体_GB2312"/>
                                <a:cs typeface="Times New Roman" panose="02020603050405020304" pitchFamily="18" charset="0"/>
                              </a:rPr>
                              <m:t>𝑗</m:t>
                            </m:r>
                          </m:sup>
                        </m:sSup>
                        <m:r>
                          <a:rPr lang="en-US" altLang="zh-CN" sz="2000" i="1">
                            <a:effectLst/>
                            <a:latin typeface="Cambria Math" panose="02040503050406030204" pitchFamily="18" charset="0"/>
                            <a:ea typeface="楷体_GB2312"/>
                            <a:cs typeface="Times New Roman" panose="02020603050405020304" pitchFamily="18" charset="0"/>
                          </a:rPr>
                          <m:t>𝑓</m:t>
                        </m:r>
                        <m:r>
                          <a:rPr lang="en-US" altLang="zh-CN" sz="2000" i="1">
                            <a:effectLst/>
                            <a:latin typeface="Cambria Math" panose="02040503050406030204" pitchFamily="18" charset="0"/>
                            <a:ea typeface="楷体_GB2312"/>
                            <a:cs typeface="Times New Roman" panose="02020603050405020304" pitchFamily="18" charset="0"/>
                          </a:rPr>
                          <m:t>(</m:t>
                        </m:r>
                        <m:r>
                          <a:rPr lang="en-US" altLang="zh-CN" sz="2000" i="1">
                            <a:effectLst/>
                            <a:latin typeface="Cambria Math" panose="02040503050406030204" pitchFamily="18" charset="0"/>
                            <a:ea typeface="楷体_GB2312"/>
                            <a:cs typeface="Times New Roman" panose="02020603050405020304" pitchFamily="18" charset="0"/>
                          </a:rPr>
                          <m:t>𝑛</m:t>
                        </m:r>
                        <m:r>
                          <a:rPr lang="en-US" altLang="zh-CN" sz="2000" i="1">
                            <a:effectLst/>
                            <a:latin typeface="Cambria Math" panose="02040503050406030204" pitchFamily="18" charset="0"/>
                            <a:ea typeface="楷体_GB231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楷体_GB2312"/>
                                <a:cs typeface="Times New Roman" panose="02020603050405020304" pitchFamily="18" charset="0"/>
                              </a:rPr>
                              <m:t>𝛽</m:t>
                            </m:r>
                          </m:e>
                          <m:sup>
                            <m:r>
                              <a:rPr lang="en-US" altLang="zh-CN" sz="2000" i="1">
                                <a:effectLst/>
                                <a:latin typeface="Cambria Math" panose="02040503050406030204" pitchFamily="18" charset="0"/>
                                <a:ea typeface="楷体_GB2312"/>
                                <a:cs typeface="Times New Roman" panose="02020603050405020304" pitchFamily="18" charset="0"/>
                              </a:rPr>
                              <m:t>𝑗</m:t>
                            </m:r>
                          </m:sup>
                        </m:sSup>
                        <m:r>
                          <a:rPr lang="en-US" altLang="zh-CN" sz="2000" i="1">
                            <a:effectLst/>
                            <a:latin typeface="Cambria Math" panose="02040503050406030204" pitchFamily="18" charset="0"/>
                            <a:ea typeface="楷体_GB2312"/>
                            <a:cs typeface="Times New Roman" panose="02020603050405020304" pitchFamily="18" charset="0"/>
                          </a:rPr>
                          <m:t>)</m:t>
                        </m:r>
                      </m:e>
                    </m:nary>
                    <m:r>
                      <a:rPr lang="en-US" altLang="zh-CN" sz="2000" i="1">
                        <a:effectLst/>
                        <a:latin typeface="Cambria Math" panose="02040503050406030204" pitchFamily="18" charset="0"/>
                        <a:ea typeface="楷体_GB2312"/>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rPr>
                        </m:ctrlPr>
                      </m:dPr>
                      <m:e>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楷体_GB2312"/>
                                <a:cs typeface="Times New Roman" panose="02020603050405020304" pitchFamily="18" charset="0"/>
                              </a:rPr>
                              <m:t>𝑛</m:t>
                            </m:r>
                          </m:e>
                          <m:sup>
                            <m:sSub>
                              <m:sSubPr>
                                <m:ctrlPr>
                                  <a:rPr lang="zh-CN" altLang="zh-CN" sz="2000" i="1">
                                    <a:effectLst/>
                                    <a:latin typeface="Cambria Math" panose="02040503050406030204" pitchFamily="18" charset="0"/>
                                    <a:ea typeface="Cambria Math" panose="02040503050406030204" pitchFamily="18" charset="0"/>
                                  </a:rPr>
                                </m:ctrlPr>
                              </m:sSubPr>
                              <m:e>
                                <m:r>
                                  <m:rPr>
                                    <m:sty m:val="p"/>
                                  </m:rPr>
                                  <a:rPr lang="en-US" altLang="zh-CN" sz="2000">
                                    <a:effectLst/>
                                    <a:latin typeface="Cambria Math" panose="02040503050406030204" pitchFamily="18" charset="0"/>
                                    <a:ea typeface="楷体_GB2312"/>
                                    <a:cs typeface="Times New Roman" panose="02020603050405020304" pitchFamily="18" charset="0"/>
                                  </a:rPr>
                                  <m:t>log</m:t>
                                </m:r>
                              </m:e>
                              <m:sub>
                                <m:r>
                                  <a:rPr lang="en-US" altLang="zh-CN" sz="2000" i="1">
                                    <a:effectLst/>
                                    <a:latin typeface="Cambria Math" panose="02040503050406030204" pitchFamily="18" charset="0"/>
                                    <a:ea typeface="楷体_GB2312"/>
                                    <a:cs typeface="Times New Roman" panose="02020603050405020304" pitchFamily="18" charset="0"/>
                                  </a:rPr>
                                  <m:t>𝛽</m:t>
                                </m:r>
                              </m:sub>
                            </m:sSub>
                            <m:r>
                              <a:rPr lang="en-US" altLang="zh-CN" sz="2000" i="1">
                                <a:effectLst/>
                                <a:latin typeface="Cambria Math" panose="02040503050406030204" pitchFamily="18" charset="0"/>
                                <a:ea typeface="楷体_GB2312"/>
                                <a:cs typeface="Times New Roman" panose="02020603050405020304" pitchFamily="18" charset="0"/>
                              </a:rPr>
                              <m:t>𝛼</m:t>
                            </m:r>
                          </m:sup>
                        </m:sSup>
                      </m:e>
                    </m:d>
                  </m:oMath>
                </a14:m>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86" name="文本框 85">
                <a:extLst>
                  <a:ext uri="{FF2B5EF4-FFF2-40B4-BE49-F238E27FC236}">
                    <a16:creationId xmlns:a16="http://schemas.microsoft.com/office/drawing/2014/main" id="{40CFB1E6-34AF-64A1-58FA-4DEFCCB14EBE}"/>
                  </a:ext>
                </a:extLst>
              </p:cNvPr>
              <p:cNvSpPr txBox="1">
                <a:spLocks noRot="1" noChangeAspect="1" noMove="1" noResize="1" noEditPoints="1" noAdjustHandles="1" noChangeArrowheads="1" noChangeShapeType="1" noTextEdit="1"/>
              </p:cNvSpPr>
              <p:nvPr/>
            </p:nvSpPr>
            <p:spPr>
              <a:xfrm>
                <a:off x="588412" y="2507817"/>
                <a:ext cx="5538905" cy="3587392"/>
              </a:xfrm>
              <a:prstGeom prst="rect">
                <a:avLst/>
              </a:prstGeom>
              <a:blipFill>
                <a:blip r:embed="rId17"/>
                <a:stretch>
                  <a:fillRect l="-1211" r="-5617"/>
                </a:stretch>
              </a:blipFill>
            </p:spPr>
            <p:txBody>
              <a:bodyPr/>
              <a:lstStyle/>
              <a:p>
                <a:r>
                  <a:rPr lang="zh-CN" altLang="en-US">
                    <a:noFill/>
                  </a:rPr>
                  <a:t> </a:t>
                </a:r>
              </a:p>
            </p:txBody>
          </p:sp>
        </mc:Fallback>
      </mc:AlternateContent>
      <p:sp>
        <p:nvSpPr>
          <p:cNvPr id="87" name="文本框 86">
            <a:extLst>
              <a:ext uri="{FF2B5EF4-FFF2-40B4-BE49-F238E27FC236}">
                <a16:creationId xmlns:a16="http://schemas.microsoft.com/office/drawing/2014/main" id="{8DCF0D82-77FB-9CA5-30BC-A7D81034D57E}"/>
              </a:ext>
            </a:extLst>
          </p:cNvPr>
          <p:cNvSpPr txBox="1"/>
          <p:nvPr/>
        </p:nvSpPr>
        <p:spPr>
          <a:xfrm>
            <a:off x="6501177" y="5151120"/>
            <a:ext cx="4938983" cy="830997"/>
          </a:xfrm>
          <a:prstGeom prst="rect">
            <a:avLst/>
          </a:prstGeom>
          <a:noFill/>
        </p:spPr>
        <p:txBody>
          <a:bodyPr wrap="square" rtlCol="0">
            <a:spAutoFit/>
          </a:bodyPr>
          <a:lstStyle/>
          <a:p>
            <a:r>
              <a:rPr lang="zh-CN" altLang="en-US" sz="2400" dirty="0">
                <a:latin typeface="微软雅黑" panose="020B0503020204020204" pitchFamily="34" charset="-122"/>
                <a:ea typeface="等线" panose="02010600030101010101" pitchFamily="2" charset="-122"/>
                <a:cs typeface="Times New Roman" panose="02020603050405020304" pitchFamily="18" charset="0"/>
              </a:rPr>
              <a:t>用递归树法大致估算工作量，用代入法严格证明结论。</a:t>
            </a:r>
          </a:p>
        </p:txBody>
      </p:sp>
    </p:spTree>
    <p:extLst>
      <p:ext uri="{BB962C8B-B14F-4D97-AF65-F5344CB8AC3E}">
        <p14:creationId xmlns:p14="http://schemas.microsoft.com/office/powerpoint/2010/main" val="55003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algn="just">
                  <a:lnSpc>
                    <a:spcPct val="150000"/>
                  </a:lnSpc>
                  <a:spcBef>
                    <a:spcPts val="600"/>
                  </a:spcBef>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主定理法：</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直接套用大师结论。</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【定理</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15.1</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】（主定理）设</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为定义在非负整数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𝑛</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上的函数，满足递推式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𝛼</m:t>
                    </m:r>
                    <m:r>
                      <a:rPr lang="en-US" altLang="zh-CN" i="1" kern="100">
                        <a:effectLst/>
                        <a:latin typeface="Cambria Math" panose="02040503050406030204" pitchFamily="18" charset="0"/>
                        <a:ea typeface="楷体_GB2312"/>
                        <a:cs typeface="Times New Roman" panose="02020603050405020304" pitchFamily="18" charset="0"/>
                      </a:rPr>
                      <m:t>𝑇</m:t>
                    </m:r>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𝑛</m:t>
                    </m:r>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𝛽</m:t>
                    </m:r>
                    <m:r>
                      <a:rPr lang="en-US" altLang="zh-CN" i="1" kern="100">
                        <a:effectLst/>
                        <a:latin typeface="Cambria Math" panose="02040503050406030204" pitchFamily="18" charset="0"/>
                        <a:ea typeface="楷体_GB2312"/>
                        <a:cs typeface="Times New Roman" panose="02020603050405020304" pitchFamily="18" charset="0"/>
                      </a:rPr>
                      <m:t>)+</m:t>
                    </m:r>
                    <m:r>
                      <a:rPr lang="en-US" altLang="zh-CN" i="1" kern="100">
                        <a:effectLst/>
                        <a:latin typeface="Cambria Math" panose="02040503050406030204" pitchFamily="18" charset="0"/>
                        <a:ea typeface="楷体_GB231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，其中常数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𝛼</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&gt;1</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为给定函数。则有下列结论：</a:t>
                </a:r>
              </a:p>
              <a:p>
                <a:pPr marL="342900" lvl="0" indent="-342900" algn="just">
                  <a:lnSpc>
                    <a:spcPct val="150000"/>
                  </a:lnSpc>
                  <a:spcBef>
                    <a:spcPts val="600"/>
                  </a:spcBef>
                  <a:spcAft>
                    <a:spcPts val="0"/>
                  </a:spcAft>
                  <a:buFont typeface="+mj-lt"/>
                  <a:buAutoNum type="arabicPeriod"/>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若存在常数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𝜀</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&gt;0</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使得</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𝛽</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𝛼</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𝜀</m:t>
                        </m:r>
                      </m:sup>
                    </m:s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，则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楷体_GB231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楷体_GB2312"/>
                                    <a:cs typeface="Times New Roman" panose="02020603050405020304" pitchFamily="18" charset="0"/>
                                  </a:rPr>
                                  <m:t>log</m:t>
                                </m:r>
                              </m:e>
                              <m:sub>
                                <m:r>
                                  <a:rPr lang="en-US" altLang="zh-CN" i="1" kern="100">
                                    <a:effectLst/>
                                    <a:latin typeface="Cambria Math" panose="02040503050406030204" pitchFamily="18" charset="0"/>
                                    <a:ea typeface="楷体_GB2312"/>
                                    <a:cs typeface="Times New Roman" panose="02020603050405020304" pitchFamily="18" charset="0"/>
                                  </a:rPr>
                                  <m:t>𝛽</m:t>
                                </m:r>
                              </m:sub>
                            </m:sSub>
                            <m:r>
                              <a:rPr lang="en-US" altLang="zh-CN" i="1" kern="100">
                                <a:effectLst/>
                                <a:latin typeface="Cambria Math" panose="02040503050406030204" pitchFamily="18" charset="0"/>
                                <a:ea typeface="楷体_GB2312"/>
                                <a:cs typeface="Times New Roman" panose="02020603050405020304" pitchFamily="18" charset="0"/>
                              </a:rPr>
                              <m:t>𝛼</m:t>
                            </m:r>
                          </m:sup>
                        </m:sSup>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lnSpc>
                    <a:spcPct val="150000"/>
                  </a:lnSpc>
                  <a:spcBef>
                    <a:spcPts val="600"/>
                  </a:spcBef>
                  <a:spcAft>
                    <a:spcPts val="0"/>
                  </a:spcAft>
                  <a:buFont typeface="+mj-lt"/>
                  <a:buAutoNum type="arabicPeriod"/>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若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楷体_GB231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楷体_GB2312"/>
                                    <a:cs typeface="Times New Roman" panose="02020603050405020304" pitchFamily="18" charset="0"/>
                                  </a:rPr>
                                  <m:t>log</m:t>
                                </m:r>
                              </m:e>
                              <m:sub>
                                <m:r>
                                  <a:rPr lang="en-US" altLang="zh-CN" i="1" kern="100">
                                    <a:effectLst/>
                                    <a:latin typeface="Cambria Math" panose="02040503050406030204" pitchFamily="18" charset="0"/>
                                    <a:ea typeface="楷体_GB2312"/>
                                    <a:cs typeface="Times New Roman" panose="02020603050405020304" pitchFamily="18" charset="0"/>
                                  </a:rPr>
                                  <m:t>𝛽</m:t>
                                </m:r>
                              </m:sub>
                            </m:sSub>
                            <m:r>
                              <a:rPr lang="en-US" altLang="zh-CN" i="1" kern="100">
                                <a:effectLst/>
                                <a:latin typeface="Cambria Math" panose="02040503050406030204" pitchFamily="18" charset="0"/>
                                <a:ea typeface="楷体_GB2312"/>
                                <a:cs typeface="Times New Roman" panose="02020603050405020304" pitchFamily="18" charset="0"/>
                              </a:rPr>
                              <m:t>𝛼</m:t>
                            </m:r>
                          </m:sup>
                        </m:sSup>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，则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楷体_GB231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楷体_GB2312"/>
                                    <a:cs typeface="Times New Roman" panose="02020603050405020304" pitchFamily="18" charset="0"/>
                                  </a:rPr>
                                  <m:t>log</m:t>
                                </m:r>
                              </m:e>
                              <m:sub>
                                <m:r>
                                  <a:rPr lang="en-US" altLang="zh-CN" i="1" kern="100">
                                    <a:effectLst/>
                                    <a:latin typeface="Cambria Math" panose="02040503050406030204" pitchFamily="18" charset="0"/>
                                    <a:ea typeface="楷体_GB2312"/>
                                    <a:cs typeface="Times New Roman" panose="02020603050405020304" pitchFamily="18" charset="0"/>
                                  </a:rPr>
                                  <m:t>𝛽</m:t>
                                </m:r>
                              </m:sub>
                            </m:sSub>
                            <m:r>
                              <a:rPr lang="en-US" altLang="zh-CN" i="1" kern="100">
                                <a:effectLst/>
                                <a:latin typeface="Cambria Math" panose="02040503050406030204" pitchFamily="18" charset="0"/>
                                <a:ea typeface="楷体_GB2312"/>
                                <a:cs typeface="Times New Roman" panose="02020603050405020304" pitchFamily="18" charset="0"/>
                              </a:rPr>
                              <m:t>𝛼</m:t>
                            </m:r>
                          </m:sup>
                        </m:sSup>
                        <m:func>
                          <m:func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effectLst/>
                                <a:latin typeface="Cambria Math" panose="02040503050406030204" pitchFamily="18" charset="0"/>
                                <a:ea typeface="楷体_GB2312"/>
                                <a:cs typeface="Times New Roman" panose="02020603050405020304" pitchFamily="18" charset="0"/>
                              </a:rPr>
                              <m:t>log</m:t>
                            </m:r>
                          </m:fName>
                          <m:e>
                            <m:r>
                              <a:rPr lang="en-US" altLang="zh-CN" i="1" kern="100">
                                <a:effectLst/>
                                <a:latin typeface="Cambria Math" panose="02040503050406030204" pitchFamily="18" charset="0"/>
                                <a:ea typeface="楷体_GB2312"/>
                                <a:cs typeface="Times New Roman" panose="02020603050405020304" pitchFamily="18" charset="0"/>
                              </a:rPr>
                              <m:t>𝑛</m:t>
                            </m:r>
                          </m:e>
                        </m:func>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lnSpc>
                    <a:spcPct val="150000"/>
                  </a:lnSpc>
                  <a:spcBef>
                    <a:spcPts val="600"/>
                  </a:spcBef>
                  <a:spcAft>
                    <a:spcPts val="0"/>
                  </a:spcAft>
                  <a:buFont typeface="+mj-lt"/>
                  <a:buAutoNum type="arabicPeriod"/>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若存在常数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𝜀</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&gt;0</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使得</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sym typeface="Symbol" panose="05050102010706020507" pitchFamily="18" charset="2"/>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𝛽</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𝛼</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𝜀</m:t>
                        </m:r>
                      </m:sup>
                    </m:s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；并且存在常数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&lt;1</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，使得对充分大的</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𝑛</m:t>
                    </m:r>
                  </m:oMath>
                </a14:m>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有不等式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𝛼</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𝛽</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，则 </a:t>
                </a:r>
                <a14:m>
                  <m:oMath xmlns:m="http://schemas.openxmlformats.org/officeDocument/2006/math">
                    <m:r>
                      <a:rPr lang="en-US" altLang="zh-CN" i="1" kern="100">
                        <a:effectLst/>
                        <a:latin typeface="Cambria Math" panose="02040503050406030204" pitchFamily="18" charset="0"/>
                        <a:ea typeface="楷体_GB231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楷体_GB2312"/>
                            <a:cs typeface="Times New Roman" panose="02020603050405020304" pitchFamily="18" charset="0"/>
                          </a:rPr>
                          <m:t>𝑛</m:t>
                        </m:r>
                      </m:e>
                    </m:d>
                    <m:r>
                      <a:rPr lang="en-US" altLang="zh-CN" i="1" kern="100">
                        <a:effectLst/>
                        <a:latin typeface="Cambria Math" panose="02040503050406030204" pitchFamily="18" charset="0"/>
                        <a:ea typeface="楷体_GB2312"/>
                        <a:cs typeface="Times New Roman" panose="02020603050405020304" pitchFamily="18" charset="0"/>
                      </a:rPr>
                      <m:t>=</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sym typeface="Symbol" panose="05050102010706020507" pitchFamily="18" charset="2"/>
                      </a:rPr>
                      <m:t></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a:p>
                <a:pPr indent="266700"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可以看到关于</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的结论取决于</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和函数</a:t>
                </a:r>
                <a14:m>
                  <m:oMath xmlns:m="http://schemas.openxmlformats.org/officeDocument/2006/math">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sup>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𝛽</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𝛼</m:t>
                        </m:r>
                      </m:sup>
                    </m:sSup>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谁更占优，占优势的一方就决定了</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；当两者势均力敌时，结论中会多出一项</a:t>
                </a:r>
                <a14:m>
                  <m:oMath xmlns:m="http://schemas.openxmlformats.org/officeDocument/2006/math">
                    <m:func>
                      <m:func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log</m:t>
                        </m:r>
                      </m:fName>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func>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26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dirty="0">
                <a:solidFill>
                  <a:schemeClr val="tx1">
                    <a:lumMod val="85000"/>
                    <a:lumOff val="15000"/>
                  </a:schemeClr>
                </a:solidFill>
              </a:rPr>
              <a:t>15.3   </a:t>
            </a:r>
            <a:r>
              <a:rPr lang="zh-CN" altLang="en-US" dirty="0">
                <a:solidFill>
                  <a:schemeClr val="tx1">
                    <a:lumMod val="85000"/>
                    <a:lumOff val="15000"/>
                  </a:schemeClr>
                </a:solidFill>
              </a:rPr>
              <a:t>分治法</a:t>
            </a:r>
            <a:endParaRPr lang="en-US" altLang="zh-CN" dirty="0">
              <a:solidFill>
                <a:schemeClr val="tx1">
                  <a:lumMod val="85000"/>
                  <a:lumOff val="15000"/>
                </a:schemeClr>
              </a:solidFill>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15.3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分治法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Autofit/>
              </a:bodyPr>
              <a:lstStyle/>
              <a:p>
                <a:pPr algn="just">
                  <a:lnSpc>
                    <a:spcPct val="150000"/>
                  </a:lnSpc>
                  <a:spcBef>
                    <a:spcPts val="600"/>
                  </a:spcBef>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主定理法：</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直接套用大师结论。</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zh-CN" dirty="0">
                    <a:latin typeface="等线" panose="02010600030101010101" pitchFamily="2" charset="-122"/>
                    <a:ea typeface="等线" panose="02010600030101010101" pitchFamily="2" charset="-122"/>
                  </a:rPr>
                  <a:t>【定理</a:t>
                </a:r>
                <a:r>
                  <a:rPr lang="en-US" altLang="zh-CN" dirty="0">
                    <a:latin typeface="等线" panose="02010600030101010101" pitchFamily="2" charset="-122"/>
                    <a:ea typeface="等线" panose="02010600030101010101" pitchFamily="2" charset="-122"/>
                  </a:rPr>
                  <a:t>15.2</a:t>
                </a:r>
                <a:r>
                  <a:rPr lang="zh-CN" altLang="zh-CN" dirty="0">
                    <a:latin typeface="等线" panose="02010600030101010101" pitchFamily="2" charset="-122"/>
                    <a:ea typeface="等线" panose="02010600030101010101" pitchFamily="2" charset="-122"/>
                  </a:rPr>
                  <a:t>】给定常数</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≥1</m:t>
                    </m:r>
                  </m:oMath>
                </a14:m>
                <a:r>
                  <a:rPr lang="zh-CN" altLang="zh-CN" dirty="0">
                    <a:latin typeface="等线" panose="02010600030101010101" pitchFamily="2" charset="-122"/>
                    <a:ea typeface="等线" panose="02010600030101010101" pitchFamily="2" charset="-122"/>
                  </a:rPr>
                  <a:t>，</a:t>
                </a:r>
                <a14:m>
                  <m:oMath xmlns:m="http://schemas.openxmlformats.org/officeDocument/2006/math">
                    <m:r>
                      <a:rPr lang="en-US" altLang="zh-CN" i="1">
                        <a:latin typeface="Cambria Math" panose="02040503050406030204" pitchFamily="18" charset="0"/>
                      </a:rPr>
                      <m:t>𝛽</m:t>
                    </m:r>
                    <m:r>
                      <a:rPr lang="en-US" altLang="zh-CN" i="1">
                        <a:latin typeface="Cambria Math" panose="02040503050406030204" pitchFamily="18" charset="0"/>
                      </a:rPr>
                      <m:t>&gt;1</m:t>
                    </m:r>
                  </m:oMath>
                </a14:m>
                <a:r>
                  <a:rPr lang="zh-CN" altLang="zh-CN" dirty="0">
                    <a:latin typeface="等线" panose="02010600030101010101" pitchFamily="2" charset="-122"/>
                    <a:ea typeface="等线" panose="02010600030101010101" pitchFamily="2" charset="-122"/>
                  </a:rPr>
                  <a:t>，</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≥0</m:t>
                    </m:r>
                  </m:oMath>
                </a14:m>
                <a:r>
                  <a:rPr lang="zh-CN" altLang="zh-CN" dirty="0">
                    <a:latin typeface="等线" panose="02010600030101010101" pitchFamily="2" charset="-122"/>
                    <a:ea typeface="等线" panose="02010600030101010101" pitchFamily="2" charset="-122"/>
                  </a:rPr>
                  <a:t>，递推式 </a:t>
                </a:r>
                <a14:m>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r>
                      <a:rPr lang="en-US" altLang="zh-CN">
                        <a:latin typeface="Cambria Math" panose="02040503050406030204" pitchFamily="18" charset="0"/>
                        <a:sym typeface="Symbol" panose="05050102010706020507" pitchFamily="18" charset="2"/>
                      </a:rPr>
                      <m:t></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𝑘</m:t>
                        </m:r>
                      </m:sup>
                    </m:sSup>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log</m:t>
                        </m:r>
                      </m:e>
                      <m:sup>
                        <m:r>
                          <a:rPr lang="en-US" altLang="zh-CN" i="1">
                            <a:latin typeface="Cambria Math" panose="02040503050406030204" pitchFamily="18" charset="0"/>
                          </a:rPr>
                          <m:t>𝑝</m:t>
                        </m:r>
                      </m:sup>
                    </m:sSup>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latin typeface="等线" panose="02010600030101010101" pitchFamily="2" charset="-122"/>
                    <a:ea typeface="等线" panose="02010600030101010101" pitchFamily="2" charset="-122"/>
                  </a:rPr>
                  <a:t>的解有如下结论：</a:t>
                </a:r>
              </a:p>
              <a:p>
                <a:pPr marL="457200" lvl="0" indent="-457200">
                  <a:lnSpc>
                    <a:spcPct val="150000"/>
                  </a:lnSpc>
                  <a:buFont typeface="+mj-lt"/>
                  <a:buAutoNum type="arabicPeriod"/>
                </a:pPr>
                <a:r>
                  <a:rPr lang="zh-CN" altLang="zh-CN" dirty="0">
                    <a:latin typeface="等线" panose="02010600030101010101" pitchFamily="2" charset="-122"/>
                    <a:ea typeface="等线" panose="02010600030101010101" pitchFamily="2" charset="-122"/>
                  </a:rPr>
                  <a:t>若 </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&gt;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𝑘</m:t>
                        </m:r>
                      </m:sup>
                    </m:sSup>
                  </m:oMath>
                </a14:m>
                <a:r>
                  <a:rPr lang="zh-CN" altLang="zh-CN" dirty="0">
                    <a:latin typeface="等线" panose="02010600030101010101" pitchFamily="2" charset="-122"/>
                    <a:ea typeface="等线" panose="02010600030101010101" pitchFamily="2" charset="-122"/>
                  </a:rPr>
                  <a:t>，则 </a:t>
                </a:r>
                <a14:m>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𝑂</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𝛽</m:t>
                                </m:r>
                              </m:sub>
                            </m:sSub>
                            <m:r>
                              <a:rPr lang="en-US" altLang="zh-CN" i="1">
                                <a:latin typeface="Cambria Math" panose="02040503050406030204" pitchFamily="18" charset="0"/>
                              </a:rPr>
                              <m:t>𝛼</m:t>
                            </m:r>
                          </m:sup>
                        </m:sSup>
                      </m:e>
                    </m:d>
                  </m:oMath>
                </a14:m>
                <a:r>
                  <a:rPr lang="zh-CN" altLang="zh-CN" dirty="0">
                    <a:latin typeface="等线" panose="02010600030101010101" pitchFamily="2" charset="-122"/>
                    <a:ea typeface="等线" panose="02010600030101010101" pitchFamily="2" charset="-122"/>
                  </a:rPr>
                  <a:t>。</a:t>
                </a:r>
              </a:p>
              <a:p>
                <a:pPr marL="457200" lvl="0" indent="-457200">
                  <a:lnSpc>
                    <a:spcPct val="150000"/>
                  </a:lnSpc>
                  <a:buFont typeface="+mj-lt"/>
                  <a:buAutoNum type="arabicPeriod"/>
                </a:pPr>
                <a:r>
                  <a:rPr lang="zh-CN" altLang="zh-CN" dirty="0">
                    <a:latin typeface="等线" panose="02010600030101010101" pitchFamily="2" charset="-122"/>
                    <a:ea typeface="等线" panose="02010600030101010101" pitchFamily="2" charset="-122"/>
                  </a:rPr>
                  <a:t>若 </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𝑘</m:t>
                        </m:r>
                      </m:sup>
                    </m:sSup>
                  </m:oMath>
                </a14:m>
                <a:r>
                  <a:rPr lang="zh-CN" altLang="zh-CN" dirty="0">
                    <a:latin typeface="等线" panose="02010600030101010101" pitchFamily="2" charset="-122"/>
                    <a:ea typeface="等线" panose="02010600030101010101" pitchFamily="2" charset="-122"/>
                  </a:rPr>
                  <a:t>，则 </a:t>
                </a:r>
                <a14:m>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𝑂</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𝑘</m:t>
                        </m:r>
                      </m:sup>
                    </m:sSup>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log</m:t>
                        </m:r>
                      </m:e>
                      <m:sup>
                        <m:r>
                          <a:rPr lang="en-US" altLang="zh-CN" i="1">
                            <a:latin typeface="Cambria Math" panose="02040503050406030204" pitchFamily="18" charset="0"/>
                          </a:rPr>
                          <m:t>𝑝</m:t>
                        </m:r>
                        <m:r>
                          <a:rPr lang="en-US" altLang="zh-CN" i="1">
                            <a:latin typeface="Cambria Math" panose="02040503050406030204" pitchFamily="18" charset="0"/>
                          </a:rPr>
                          <m:t>+1</m:t>
                        </m:r>
                      </m:sup>
                    </m:sSup>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latin typeface="等线" panose="02010600030101010101" pitchFamily="2" charset="-122"/>
                    <a:ea typeface="等线" panose="02010600030101010101" pitchFamily="2" charset="-122"/>
                  </a:rPr>
                  <a:t>。</a:t>
                </a:r>
              </a:p>
              <a:p>
                <a:pPr marL="457200" lvl="0" indent="-457200">
                  <a:lnSpc>
                    <a:spcPct val="150000"/>
                  </a:lnSpc>
                  <a:buFont typeface="+mj-lt"/>
                  <a:buAutoNum type="arabicPeriod"/>
                </a:pPr>
                <a:r>
                  <a:rPr lang="zh-CN" altLang="zh-CN" dirty="0">
                    <a:latin typeface="等线" panose="02010600030101010101" pitchFamily="2" charset="-122"/>
                    <a:ea typeface="等线" panose="02010600030101010101" pitchFamily="2" charset="-122"/>
                  </a:rPr>
                  <a:t>若 </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&lt;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𝑘</m:t>
                        </m:r>
                      </m:sup>
                    </m:sSup>
                  </m:oMath>
                </a14:m>
                <a:r>
                  <a:rPr lang="zh-CN" altLang="zh-CN" dirty="0">
                    <a:latin typeface="等线" panose="02010600030101010101" pitchFamily="2" charset="-122"/>
                    <a:ea typeface="等线" panose="02010600030101010101" pitchFamily="2" charset="-122"/>
                  </a:rPr>
                  <a:t>，则 </a:t>
                </a:r>
                <a14:m>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𝑂</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𝑘</m:t>
                        </m:r>
                      </m:sup>
                    </m:sSup>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log</m:t>
                        </m:r>
                      </m:e>
                      <m:sup>
                        <m:r>
                          <a:rPr lang="en-US" altLang="zh-CN" i="1">
                            <a:latin typeface="Cambria Math" panose="02040503050406030204" pitchFamily="18" charset="0"/>
                          </a:rPr>
                          <m:t>𝑝</m:t>
                        </m:r>
                      </m:sup>
                    </m:sSup>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latin typeface="等线" panose="02010600030101010101" pitchFamily="2" charset="-122"/>
                    <a:ea typeface="等线" panose="02010600030101010101" pitchFamily="2" charset="-122"/>
                  </a:rPr>
                  <a:t>。</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261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pPr>
                <a:r>
                  <a:rPr lang="zh-CN" altLang="zh-CN" sz="2400" b="1" dirty="0">
                    <a:effectLst/>
                    <a:cs typeface="Times New Roman" panose="02020603050405020304" pitchFamily="18" charset="0"/>
                  </a:rPr>
                  <a:t>动态规划算法的核心</a:t>
                </a:r>
                <a:r>
                  <a:rPr lang="zh-CN" altLang="en-US" sz="2400" b="1" dirty="0">
                    <a:effectLst/>
                    <a:cs typeface="Times New Roman" panose="02020603050405020304" pitchFamily="18" charset="0"/>
                  </a:rPr>
                  <a:t>：</a:t>
                </a:r>
                <a:r>
                  <a:rPr lang="zh-CN" altLang="zh-CN" dirty="0">
                    <a:effectLst/>
                    <a:cs typeface="Times New Roman" panose="02020603050405020304" pitchFamily="18" charset="0"/>
                  </a:rPr>
                  <a:t>用</a:t>
                </a:r>
                <a:r>
                  <a:rPr lang="zh-CN" altLang="zh-CN" b="1" dirty="0">
                    <a:effectLst/>
                    <a:cs typeface="Times New Roman" panose="02020603050405020304" pitchFamily="18" charset="0"/>
                  </a:rPr>
                  <a:t>空间换时间</a:t>
                </a:r>
                <a:r>
                  <a:rPr lang="zh-CN" altLang="zh-CN" dirty="0">
                    <a:effectLst/>
                    <a:cs typeface="Times New Roman" panose="02020603050405020304" pitchFamily="18" charset="0"/>
                  </a:rPr>
                  <a:t>，通过让计算机“记住”一些信息，来避免大规模重复计算，从而提高解决问题的效率。</a:t>
                </a:r>
                <a:endParaRPr lang="en-US" altLang="zh-CN" dirty="0">
                  <a:effectLst/>
                  <a:cs typeface="Times New Roman" panose="02020603050405020304" pitchFamily="18" charset="0"/>
                </a:endParaRPr>
              </a:p>
              <a:p>
                <a:pPr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15.6</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】斐波那契数列的计算。</a:t>
                </a:r>
              </a:p>
              <a:p>
                <a:pPr>
                  <a:lnSpc>
                    <a:spcPct val="150000"/>
                  </a:lnSpc>
                </a:pPr>
                <a:r>
                  <a:rPr lang="zh-CN" altLang="zh-CN" dirty="0">
                    <a:effectLst/>
                    <a:ea typeface="等线" panose="02010600030101010101" pitchFamily="2" charset="-122"/>
                    <a:cs typeface="Times New Roman" panose="02020603050405020304" pitchFamily="18" charset="0"/>
                  </a:rPr>
                  <a:t>斐波那契数列 </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=0</m:t>
                        </m:r>
                      </m:sub>
                      <m:sup>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up>
                    </m:sSubSup>
                  </m:oMath>
                </a14:m>
                <a:r>
                  <a:rPr lang="en-US" altLang="zh-CN" dirty="0">
                    <a:effectLst/>
                    <a:latin typeface="等线" panose="02010600030101010101" pitchFamily="2" charset="-122"/>
                    <a:cs typeface="Times New Roman" panose="02020603050405020304" pitchFamily="18" charset="0"/>
                  </a:rPr>
                  <a:t> </a:t>
                </a:r>
                <a:r>
                  <a:rPr lang="zh-CN" altLang="zh-CN" dirty="0">
                    <a:effectLst/>
                    <a:ea typeface="等线" panose="02010600030101010101" pitchFamily="2" charset="-122"/>
                    <a:cs typeface="Times New Roman" panose="02020603050405020304" pitchFamily="18" charset="0"/>
                  </a:rPr>
                  <a:t>是用递归的形式定义的</a:t>
                </a:r>
                <a:endParaRPr lang="en-US" altLang="zh-CN" dirty="0">
                  <a:effectLst/>
                  <a:ea typeface="等线" panose="02010600030101010101" pitchFamily="2" charset="-122"/>
                  <a:cs typeface="Times New Roman" panose="02020603050405020304" pitchFamily="18" charset="0"/>
                </a:endParaRPr>
              </a:p>
              <a:p>
                <a:pPr>
                  <a:lnSpc>
                    <a:spcPct val="150000"/>
                  </a:lnSpc>
                </a:pPr>
                <a:r>
                  <a:rPr lang="zh-CN" altLang="zh-CN" dirty="0">
                    <a:effectLst/>
                    <a:ea typeface="等线" panose="02010600030101010101" pitchFamily="2" charset="-122"/>
                    <a:cs typeface="Times New Roman" panose="02020603050405020304" pitchFamily="18" charset="0"/>
                  </a:rPr>
                  <a:t>一个数列，初始值为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dirty="0">
                    <a:effectLst/>
                    <a:ea typeface="等线" panose="02010600030101010101" pitchFamily="2" charset="-122"/>
                    <a:cs typeface="Times New Roman" panose="02020603050405020304" pitchFamily="18" charset="0"/>
                  </a:rPr>
                  <a:t>，随后对</a:t>
                </a:r>
                <a:endParaRPr lang="en-US" altLang="zh-CN" dirty="0">
                  <a:effectLst/>
                  <a:ea typeface="等线" panose="02010600030101010101" pitchFamily="2" charset="-122"/>
                  <a:cs typeface="Times New Roman" panose="02020603050405020304" pitchFamily="18" charset="0"/>
                </a:endParaRPr>
              </a:p>
              <a:p>
                <a:pPr>
                  <a:lnSpc>
                    <a:spcPct val="150000"/>
                  </a:lnSpc>
                </a:pP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≥2</m:t>
                    </m:r>
                  </m:oMath>
                </a14:m>
                <a:r>
                  <a:rPr lang="zh-CN" altLang="zh-CN" dirty="0">
                    <a:effectLst/>
                    <a:ea typeface="等线" panose="02010600030101010101" pitchFamily="2" charset="-122"/>
                    <a:cs typeface="Times New Roman" panose="02020603050405020304" pitchFamily="18" charset="0"/>
                  </a:rPr>
                  <a:t>有</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dirty="0">
                    <a:effectLst/>
                    <a:ea typeface="等线" panose="02010600030101010101" pitchFamily="2" charset="-122"/>
                    <a:cs typeface="Times New Roman" panose="02020603050405020304" pitchFamily="18" charset="0"/>
                  </a:rPr>
                  <a:t>。给定任意 </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dirty="0">
                    <a:effectLst/>
                    <a:ea typeface="等线" panose="02010600030101010101" pitchFamily="2" charset="-122"/>
                    <a:cs typeface="Times New Roman" panose="02020603050405020304" pitchFamily="18" charset="0"/>
                  </a:rPr>
                  <a:t>，</a:t>
                </a:r>
                <a:endParaRPr lang="en-US" altLang="zh-CN" dirty="0">
                  <a:effectLst/>
                  <a:ea typeface="等线" panose="02010600030101010101" pitchFamily="2" charset="-122"/>
                  <a:cs typeface="Times New Roman" panose="02020603050405020304" pitchFamily="18" charset="0"/>
                </a:endParaRPr>
              </a:p>
              <a:p>
                <a:pPr>
                  <a:lnSpc>
                    <a:spcPct val="150000"/>
                  </a:lnSpc>
                </a:pPr>
                <a:r>
                  <a:rPr lang="zh-CN" altLang="zh-CN" dirty="0">
                    <a:effectLst/>
                    <a:ea typeface="等线" panose="02010600030101010101" pitchFamily="2" charset="-122"/>
                    <a:cs typeface="Times New Roman" panose="02020603050405020304" pitchFamily="18" charset="0"/>
                  </a:rPr>
                  <a:t>计算第</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dirty="0">
                    <a:effectLst/>
                    <a:ea typeface="等线" panose="02010600030101010101" pitchFamily="2" charset="-122"/>
                    <a:cs typeface="Times New Roman" panose="02020603050405020304" pitchFamily="18" charset="0"/>
                  </a:rPr>
                  <a:t>项斐波那契数的程序可以直接用递</a:t>
                </a:r>
                <a:endParaRPr lang="en-US" altLang="zh-CN" dirty="0">
                  <a:effectLst/>
                  <a:ea typeface="等线" panose="02010600030101010101" pitchFamily="2" charset="-122"/>
                  <a:cs typeface="Times New Roman" panose="02020603050405020304" pitchFamily="18" charset="0"/>
                </a:endParaRPr>
              </a:p>
              <a:p>
                <a:pPr>
                  <a:lnSpc>
                    <a:spcPct val="150000"/>
                  </a:lnSpc>
                </a:pPr>
                <a:r>
                  <a:rPr lang="zh-CN" altLang="zh-CN" dirty="0">
                    <a:effectLst/>
                    <a:ea typeface="等线" panose="02010600030101010101" pitchFamily="2" charset="-122"/>
                    <a:cs typeface="Times New Roman" panose="02020603050405020304" pitchFamily="18" charset="0"/>
                  </a:rPr>
                  <a:t>归函数实现。</a:t>
                </a:r>
                <a:endParaRPr lang="zh-CN" altLang="zh-CN"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899" r="-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E915C631-2902-633E-B833-5E6E3D1821D2}"/>
                  </a:ext>
                </a:extLst>
              </p:cNvPr>
              <p:cNvSpPr/>
              <p:nvPr/>
            </p:nvSpPr>
            <p:spPr>
              <a:xfrm>
                <a:off x="5923255" y="2304882"/>
                <a:ext cx="5796280" cy="27771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en-US" sz="1800" dirty="0">
                    <a:effectLst/>
                    <a:ea typeface="等线" panose="02010600030101010101" pitchFamily="2" charset="-122"/>
                    <a:cs typeface="Times New Roman" panose="02020603050405020304" pitchFamily="18" charset="0"/>
                  </a:rPr>
                  <a:t>第</a:t>
                </a: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en-US" sz="1800" dirty="0">
                    <a:effectLst/>
                    <a:ea typeface="等线" panose="02010600030101010101" pitchFamily="2" charset="-122"/>
                    <a:cs typeface="Times New Roman" panose="02020603050405020304" pitchFamily="18" charset="0"/>
                  </a:rPr>
                  <a:t>项斐波那契数的递归计算 </a:t>
                </a:r>
                <a:r>
                  <a:rPr lang="en-US" altLang="zh-CN" kern="100" dirty="0" err="1">
                    <a:latin typeface="Courier"/>
                    <a:cs typeface="Times New Roman" panose="02020603050405020304" pitchFamily="18" charset="0"/>
                  </a:rPr>
                  <a:t>RecFib</a:t>
                </a:r>
                <a:r>
                  <a:rPr lang="en-US" altLang="zh-CN" kern="100" dirty="0">
                    <a:latin typeface="Courier"/>
                    <a:cs typeface="Times New Roman" panose="02020603050405020304" pitchFamily="18" charset="0"/>
                  </a:rPr>
                  <a:t>(n)</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42900" lvl="0" indent="-342900" algn="just">
                  <a:buFont typeface="+mj-lt"/>
                  <a:buAutoNum type="arabicPeriod"/>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if </a:t>
                </a:r>
                <a:r>
                  <a:rPr lang="en-US" altLang="zh-CN" sz="1800" i="1" kern="100" dirty="0">
                    <a:effectLst/>
                    <a:latin typeface="等线" panose="02010600030101010101" pitchFamily="2" charset="-122"/>
                    <a:ea typeface="等线" panose="02010600030101010101" pitchFamily="2" charset="-122"/>
                    <a:cs typeface="Times New Roman" panose="02020603050405020304" pitchFamily="18" charset="0"/>
                  </a:rPr>
                  <a:t>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then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return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return  </a:t>
                </a:r>
                <a:r>
                  <a:rPr lang="en-US" altLang="zh-CN" kern="100" dirty="0" err="1">
                    <a:latin typeface="Courier"/>
                    <a:cs typeface="Times New Roman" panose="02020603050405020304" pitchFamily="18" charset="0"/>
                  </a:rPr>
                  <a:t>Rec</a:t>
                </a:r>
                <a:r>
                  <a:rPr lang="en-US" altLang="zh-CN" sz="1800" kern="100" dirty="0" err="1">
                    <a:effectLst/>
                    <a:latin typeface="Courier"/>
                    <a:ea typeface="楷体_GB2312"/>
                    <a:cs typeface="Times New Roman" panose="02020603050405020304" pitchFamily="18" charset="0"/>
                  </a:rPr>
                  <a:t>Fib</a:t>
                </a:r>
                <a:r>
                  <a:rPr lang="en-US" altLang="zh-CN" sz="1800" kern="100" dirty="0">
                    <a:effectLst/>
                    <a:latin typeface="Courier"/>
                    <a:ea typeface="楷体_GB2312"/>
                    <a:cs typeface="Times New Roman" panose="02020603050405020304" pitchFamily="18" charset="0"/>
                  </a:rPr>
                  <a:t>(</a:t>
                </a:r>
                <a:r>
                  <a:rPr lang="en-US" altLang="zh-CN" sz="1800" i="1" kern="100" dirty="0">
                    <a:effectLst/>
                    <a:latin typeface="Courier"/>
                    <a:ea typeface="楷体_GB2312"/>
                    <a:cs typeface="Times New Roman" panose="02020603050405020304" pitchFamily="18" charset="0"/>
                  </a:rPr>
                  <a:t>n</a:t>
                </a:r>
                <a:r>
                  <a:rPr lang="en-US" altLang="zh-CN" sz="1800" kern="100" dirty="0">
                    <a:effectLst/>
                    <a:latin typeface="Courier"/>
                    <a:ea typeface="楷体_GB2312"/>
                    <a:cs typeface="Times New Roman" panose="02020603050405020304" pitchFamily="18" charset="0"/>
                  </a:rPr>
                  <a:t>-1)+</a:t>
                </a:r>
                <a:r>
                  <a:rPr lang="en-US" altLang="zh-CN" sz="1800" kern="100" dirty="0" err="1">
                    <a:effectLst/>
                    <a:latin typeface="Courier"/>
                    <a:ea typeface="楷体_GB2312"/>
                    <a:cs typeface="Times New Roman" panose="02020603050405020304" pitchFamily="18" charset="0"/>
                  </a:rPr>
                  <a:t>RecFib</a:t>
                </a:r>
                <a:r>
                  <a:rPr lang="en-US" altLang="zh-CN" sz="1800" kern="100" dirty="0">
                    <a:effectLst/>
                    <a:latin typeface="Courier"/>
                    <a:ea typeface="楷体_GB2312"/>
                    <a:cs typeface="Times New Roman" panose="02020603050405020304" pitchFamily="18" charset="0"/>
                  </a:rPr>
                  <a:t>(</a:t>
                </a:r>
                <a:r>
                  <a:rPr lang="en-US" altLang="zh-CN" sz="1800" i="1" kern="100" dirty="0">
                    <a:effectLst/>
                    <a:latin typeface="Courier"/>
                    <a:ea typeface="楷体_GB2312"/>
                    <a:cs typeface="Times New Roman" panose="02020603050405020304" pitchFamily="18" charset="0"/>
                  </a:rPr>
                  <a:t>n</a:t>
                </a:r>
                <a:r>
                  <a:rPr lang="en-US" altLang="zh-CN" sz="1800" kern="100" dirty="0">
                    <a:effectLst/>
                    <a:latin typeface="Courier"/>
                    <a:ea typeface="楷体_GB2312"/>
                    <a:cs typeface="Times New Roman" panose="02020603050405020304" pitchFamily="18" charset="0"/>
                  </a:rPr>
                  <a:t>-2)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E915C631-2902-633E-B833-5E6E3D1821D2}"/>
                  </a:ext>
                </a:extLst>
              </p:cNvPr>
              <p:cNvSpPr>
                <a:spLocks noRot="1" noChangeAspect="1" noMove="1" noResize="1" noEditPoints="1" noAdjustHandles="1" noChangeArrowheads="1" noChangeShapeType="1" noTextEdit="1"/>
              </p:cNvSpPr>
              <p:nvPr/>
            </p:nvSpPr>
            <p:spPr>
              <a:xfrm>
                <a:off x="5923255" y="2304882"/>
                <a:ext cx="5796280" cy="27771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0825318-C4F2-1900-85CF-5B912C204FFE}"/>
                  </a:ext>
                </a:extLst>
              </p:cNvPr>
              <p:cNvSpPr txBox="1"/>
              <p:nvPr/>
            </p:nvSpPr>
            <p:spPr>
              <a:xfrm>
                <a:off x="6096000" y="5212318"/>
                <a:ext cx="5334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r>
                        <a:rPr lang="en-US" altLang="zh-CN" i="1">
                          <a:latin typeface="Cambria Math" panose="02040503050406030204" pitchFamily="18" charset="0"/>
                        </a:rPr>
                        <m:t>+2&gt;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𝑛</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C0825318-C4F2-1900-85CF-5B912C204FFE}"/>
                  </a:ext>
                </a:extLst>
              </p:cNvPr>
              <p:cNvSpPr txBox="1">
                <a:spLocks noRot="1" noChangeAspect="1" noMove="1" noResize="1" noEditPoints="1" noAdjustHandles="1" noChangeArrowheads="1" noChangeShapeType="1" noTextEdit="1"/>
              </p:cNvSpPr>
              <p:nvPr/>
            </p:nvSpPr>
            <p:spPr>
              <a:xfrm>
                <a:off x="6096000" y="5212318"/>
                <a:ext cx="5334000" cy="369332"/>
              </a:xfrm>
              <a:prstGeom prst="rect">
                <a:avLst/>
              </a:prstGeom>
              <a:blipFill>
                <a:blip r:embed="rId4"/>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4899134-BCA4-29BC-FA93-D03A25744167}"/>
              </a:ext>
            </a:extLst>
          </p:cNvPr>
          <p:cNvSpPr txBox="1"/>
          <p:nvPr/>
        </p:nvSpPr>
        <p:spPr>
          <a:xfrm>
            <a:off x="7367155" y="5692640"/>
            <a:ext cx="2722418" cy="523220"/>
          </a:xfrm>
          <a:prstGeom prst="rect">
            <a:avLst/>
          </a:prstGeom>
          <a:noFill/>
        </p:spPr>
        <p:txBody>
          <a:bodyPr wrap="square">
            <a:spAutoFit/>
          </a:bodyPr>
          <a:lstStyle/>
          <a:p>
            <a:pPr algn="ctr"/>
            <a:r>
              <a:rPr lang="zh-CN" altLang="zh-CN" sz="2800" b="1" dirty="0">
                <a:solidFill>
                  <a:srgbClr val="FF0000"/>
                </a:solidFill>
                <a:effectLst/>
                <a:ea typeface="等线" panose="02010600030101010101" pitchFamily="2" charset="-122"/>
                <a:cs typeface="Times New Roman" panose="02020603050405020304" pitchFamily="18" charset="0"/>
              </a:rPr>
              <a:t>呈指数级增长</a:t>
            </a:r>
            <a:endParaRPr lang="zh-CN" altLang="en-US" sz="2800" b="1" dirty="0">
              <a:solidFill>
                <a:srgbClr val="FF0000"/>
              </a:solidFill>
            </a:endParaRPr>
          </a:p>
        </p:txBody>
      </p:sp>
    </p:spTree>
    <p:extLst>
      <p:ext uri="{BB962C8B-B14F-4D97-AF65-F5344CB8AC3E}">
        <p14:creationId xmlns:p14="http://schemas.microsoft.com/office/powerpoint/2010/main" val="297613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pic>
        <p:nvPicPr>
          <p:cNvPr id="73" name="图片 72" descr="图示&#10;&#10;描述已自动生成">
            <a:extLst>
              <a:ext uri="{FF2B5EF4-FFF2-40B4-BE49-F238E27FC236}">
                <a16:creationId xmlns:a16="http://schemas.microsoft.com/office/drawing/2014/main" id="{27759814-EBBD-20E1-8ED1-A8814E7DD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25" y="1514043"/>
            <a:ext cx="5608757" cy="2445762"/>
          </a:xfrm>
          <a:prstGeom prst="rect">
            <a:avLst/>
          </a:prstGeom>
        </p:spPr>
      </p:pic>
      <mc:AlternateContent xmlns:mc="http://schemas.openxmlformats.org/markup-compatibility/2006" xmlns:a14="http://schemas.microsoft.com/office/drawing/2010/main">
        <mc:Choice Requires="a14">
          <p:sp>
            <p:nvSpPr>
              <p:cNvPr id="74" name="任意多边形: 形状 73">
                <a:extLst>
                  <a:ext uri="{FF2B5EF4-FFF2-40B4-BE49-F238E27FC236}">
                    <a16:creationId xmlns:a16="http://schemas.microsoft.com/office/drawing/2014/main" id="{877EBD10-A790-8012-C703-CBC6C8F5730C}"/>
                  </a:ext>
                </a:extLst>
              </p:cNvPr>
              <p:cNvSpPr/>
              <p:nvPr/>
            </p:nvSpPr>
            <p:spPr>
              <a:xfrm>
                <a:off x="6412757" y="1377650"/>
                <a:ext cx="5195018"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zh-CN" sz="1800" dirty="0">
                    <a:effectLst/>
                    <a:ea typeface="等线" panose="02010600030101010101" pitchFamily="2" charset="-122"/>
                    <a:cs typeface="Times New Roman" panose="02020603050405020304" pitchFamily="18" charset="0"/>
                  </a:rPr>
                  <a:t>第</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800" dirty="0">
                    <a:effectLst/>
                    <a:ea typeface="等线" panose="02010600030101010101" pitchFamily="2" charset="-122"/>
                    <a:cs typeface="Times New Roman" panose="02020603050405020304" pitchFamily="18" charset="0"/>
                  </a:rPr>
                  <a:t>项斐波那契数的循环计算 </a:t>
                </a:r>
                <a:r>
                  <a:rPr lang="en-US" altLang="zh-CN" sz="1800" dirty="0">
                    <a:effectLst/>
                    <a:latin typeface="Courier"/>
                    <a:ea typeface="楷体_GB2312"/>
                    <a:cs typeface="Times New Roman" panose="02020603050405020304" pitchFamily="18" charset="0"/>
                  </a:rPr>
                  <a:t>Fib(</a:t>
                </a:r>
                <a:r>
                  <a:rPr lang="en-US" altLang="zh-CN" sz="1800" i="1" dirty="0">
                    <a:effectLst/>
                    <a:latin typeface="Courier"/>
                    <a:ea typeface="楷体_GB2312"/>
                    <a:cs typeface="Times New Roman" panose="02020603050405020304" pitchFamily="18" charset="0"/>
                  </a:rPr>
                  <a:t>n</a:t>
                </a:r>
                <a:r>
                  <a:rPr lang="en-US" altLang="zh-CN" sz="1800" dirty="0">
                    <a:effectLst/>
                    <a:latin typeface="Courier"/>
                    <a:ea typeface="楷体_GB231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if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then</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answer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else</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f0</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f1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for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2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to</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do</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answer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楷体_GB2312"/>
                    <a:cs typeface="Times New Roman" panose="02020603050405020304" pitchFamily="18" charset="0"/>
                  </a:rPr>
                  <a:t>f1</a:t>
                </a:r>
                <a:r>
                  <a:rPr lang="en-US" altLang="zh-CN" sz="1800" kern="100" dirty="0">
                    <a:effectLst/>
                    <a:latin typeface="Times New Roman" panose="02020603050405020304" pitchFamily="18" charset="0"/>
                    <a:ea typeface="楷体_GB2312"/>
                    <a:cs typeface="Times New Roman" panose="02020603050405020304" pitchFamily="18" charset="0"/>
                  </a:rPr>
                  <a:t> + </a:t>
                </a:r>
                <a:r>
                  <a:rPr lang="en-US" altLang="zh-CN" sz="1800" i="1" kern="100" dirty="0">
                    <a:effectLst/>
                    <a:latin typeface="Times New Roman" panose="02020603050405020304" pitchFamily="18" charset="0"/>
                    <a:ea typeface="楷体_GB2312"/>
                    <a:cs typeface="Times New Roman" panose="02020603050405020304" pitchFamily="18" charset="0"/>
                  </a:rPr>
                  <a:t>f0 </a:t>
                </a:r>
                <a:r>
                  <a:rPr lang="en-US" altLang="zh-CN" sz="1800" kern="100" dirty="0">
                    <a:effectLst/>
                    <a:latin typeface="Times New Roman" panose="02020603050405020304" pitchFamily="18" charset="0"/>
                    <a:ea typeface="楷体_GB2312"/>
                    <a:cs typeface="Times New Roman" panose="02020603050405020304" pitchFamily="18" charset="0"/>
                  </a:rPr>
                  <a:t>// Fib(</a:t>
                </a:r>
                <a:r>
                  <a:rPr lang="en-US" altLang="zh-CN" sz="1800" i="1" kern="100" dirty="0" err="1">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 = Fib(</a:t>
                </a:r>
                <a:r>
                  <a:rPr lang="en-US" altLang="zh-CN" sz="1800" i="1" kern="100" dirty="0">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-1)+Fib(</a:t>
                </a:r>
                <a:r>
                  <a:rPr lang="en-US" altLang="zh-CN" sz="1800" i="1" kern="100" dirty="0">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-2)</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f0</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f1          </a:t>
                </a:r>
                <a:r>
                  <a:rPr lang="en-US" altLang="zh-CN" sz="1800" kern="100" dirty="0">
                    <a:effectLst/>
                    <a:latin typeface="Times New Roman" panose="02020603050405020304" pitchFamily="18" charset="0"/>
                    <a:ea typeface="楷体_GB2312"/>
                    <a:cs typeface="Times New Roman" panose="02020603050405020304" pitchFamily="18" charset="0"/>
                  </a:rPr>
                  <a:t>// </a:t>
                </a:r>
                <a:r>
                  <a:rPr lang="en-US" altLang="zh-CN" sz="1800" i="1" kern="100" dirty="0">
                    <a:effectLst/>
                    <a:latin typeface="Times New Roman" panose="02020603050405020304" pitchFamily="18" charset="0"/>
                    <a:ea typeface="楷体_GB2312"/>
                    <a:cs typeface="Times New Roman" panose="02020603050405020304" pitchFamily="18" charset="0"/>
                  </a:rPr>
                  <a:t>f</a:t>
                </a:r>
                <a:r>
                  <a:rPr lang="en-US" altLang="zh-CN" sz="1800" kern="100" dirty="0">
                    <a:effectLst/>
                    <a:latin typeface="Times New Roman" panose="02020603050405020304" pitchFamily="18" charset="0"/>
                    <a:ea typeface="楷体_GB2312"/>
                    <a:cs typeface="Times New Roman" panose="02020603050405020304" pitchFamily="18" charset="0"/>
                  </a:rPr>
                  <a:t>0 = Fib(</a:t>
                </a:r>
                <a:r>
                  <a:rPr lang="en-US" altLang="zh-CN" sz="1800" i="1" kern="100" dirty="0">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-1)</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f1</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answer      </a:t>
                </a:r>
                <a:r>
                  <a:rPr lang="en-US" altLang="zh-CN" sz="1800" kern="100" dirty="0">
                    <a:effectLst/>
                    <a:latin typeface="Times New Roman" panose="02020603050405020304" pitchFamily="18" charset="0"/>
                    <a:ea typeface="楷体_GB2312"/>
                    <a:cs typeface="Times New Roman" panose="02020603050405020304" pitchFamily="18" charset="0"/>
                  </a:rPr>
                  <a:t>// </a:t>
                </a:r>
                <a:r>
                  <a:rPr lang="en-US" altLang="zh-CN" sz="1800" i="1" kern="100" dirty="0">
                    <a:effectLst/>
                    <a:latin typeface="Times New Roman" panose="02020603050405020304" pitchFamily="18" charset="0"/>
                    <a:ea typeface="楷体_GB2312"/>
                    <a:cs typeface="Times New Roman" panose="02020603050405020304" pitchFamily="18" charset="0"/>
                  </a:rPr>
                  <a:t>f</a:t>
                </a:r>
                <a:r>
                  <a:rPr lang="en-US" altLang="zh-CN" sz="1800" kern="100" dirty="0">
                    <a:effectLst/>
                    <a:latin typeface="Times New Roman" panose="02020603050405020304" pitchFamily="18" charset="0"/>
                    <a:ea typeface="楷体_GB2312"/>
                    <a:cs typeface="Times New Roman" panose="02020603050405020304" pitchFamily="18" charset="0"/>
                  </a:rPr>
                  <a:t>1 = Fib(</a:t>
                </a:r>
                <a:r>
                  <a:rPr lang="en-US" altLang="zh-CN" sz="1800" i="1" kern="100" dirty="0" err="1">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kern="100" dirty="0">
                    <a:effectLst/>
                    <a:latin typeface="Times New Roman" panose="02020603050405020304" pitchFamily="18" charset="0"/>
                    <a:ea typeface="楷体_GB2312"/>
                    <a:cs typeface="Times New Roman" panose="02020603050405020304" pitchFamily="18" charset="0"/>
                  </a:rPr>
                  <a:t>//</a:t>
                </a:r>
                <a:r>
                  <a:rPr lang="zh-CN" altLang="zh-CN" sz="1800" kern="100" dirty="0">
                    <a:effectLst/>
                    <a:latin typeface="Times New Roman" panose="02020603050405020304" pitchFamily="18" charset="0"/>
                    <a:ea typeface="楷体_GB2312"/>
                    <a:cs typeface="Times New Roman" panose="02020603050405020304" pitchFamily="18" charset="0"/>
                  </a:rPr>
                  <a:t>准备好计算下一个</a:t>
                </a:r>
                <a:r>
                  <a:rPr lang="zh-CN" altLang="zh-CN" sz="1800" kern="100" dirty="0">
                    <a:effectLst/>
                    <a:latin typeface="Times New Roman" panose="02020603050405020304" pitchFamily="18" charset="0"/>
                    <a:ea typeface="Courier"/>
                    <a:cs typeface="Times New Roman" panose="02020603050405020304" pitchFamily="18" charset="0"/>
                  </a:rPr>
                  <a:t> </a:t>
                </a:r>
                <a:r>
                  <a:rPr lang="en-US" altLang="zh-CN" sz="1800" kern="100" dirty="0">
                    <a:effectLst/>
                    <a:latin typeface="Times New Roman" panose="02020603050405020304" pitchFamily="18" charset="0"/>
                    <a:ea typeface="Courier"/>
                    <a:cs typeface="Times New Roman" panose="02020603050405020304" pitchFamily="18" charset="0"/>
                  </a:rPr>
                  <a:t>Fib(</a:t>
                </a:r>
                <a:r>
                  <a:rPr lang="en-US" altLang="zh-CN" sz="1800" i="1" kern="100" dirty="0">
                    <a:effectLst/>
                    <a:latin typeface="Times New Roman" panose="02020603050405020304" pitchFamily="18" charset="0"/>
                    <a:ea typeface="Courier"/>
                    <a:cs typeface="Times New Roman" panose="02020603050405020304" pitchFamily="18" charset="0"/>
                  </a:rPr>
                  <a:t>i</a:t>
                </a:r>
                <a:r>
                  <a:rPr lang="en-US" altLang="zh-CN" sz="1800" kern="100" dirty="0">
                    <a:effectLst/>
                    <a:latin typeface="Times New Roman" panose="02020603050405020304" pitchFamily="18" charset="0"/>
                    <a:ea typeface="Courier"/>
                    <a:cs typeface="Times New Roman" panose="02020603050405020304" pitchFamily="18" charset="0"/>
                  </a:rPr>
                  <a:t>+1)</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return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answer</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lvl="0" algn="just"/>
                <a:r>
                  <a:rPr lang="zh-CN" altLang="zh-CN" dirty="0">
                    <a:latin typeface="微软雅黑" panose="020B0503020204020204" pitchFamily="34" charset="-122"/>
                    <a:ea typeface="微软雅黑" panose="020B0503020204020204" pitchFamily="34" charset="-122"/>
                  </a:rPr>
                  <a:t>———————————————————</a:t>
                </a:r>
              </a:p>
            </p:txBody>
          </p:sp>
        </mc:Choice>
        <mc:Fallback xmlns="">
          <p:sp>
            <p:nvSpPr>
              <p:cNvPr id="74" name="任意多边形: 形状 73">
                <a:extLst>
                  <a:ext uri="{FF2B5EF4-FFF2-40B4-BE49-F238E27FC236}">
                    <a16:creationId xmlns:a16="http://schemas.microsoft.com/office/drawing/2014/main" id="{877EBD10-A790-8012-C703-CBC6C8F5730C}"/>
                  </a:ext>
                </a:extLst>
              </p:cNvPr>
              <p:cNvSpPr>
                <a:spLocks noRot="1" noChangeAspect="1" noMove="1" noResize="1" noEditPoints="1" noAdjustHandles="1" noChangeArrowheads="1" noChangeShapeType="1" noTextEdit="1"/>
              </p:cNvSpPr>
              <p:nvPr/>
            </p:nvSpPr>
            <p:spPr>
              <a:xfrm>
                <a:off x="6412757" y="1377650"/>
                <a:ext cx="5195018"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248"/>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F8C99127-4A1A-9E1B-660A-7749148FB0C1}"/>
              </a:ext>
            </a:extLst>
          </p:cNvPr>
          <p:cNvSpPr txBox="1"/>
          <p:nvPr/>
        </p:nvSpPr>
        <p:spPr>
          <a:xfrm>
            <a:off x="1412648" y="4389942"/>
            <a:ext cx="3260148" cy="1308884"/>
          </a:xfrm>
          <a:prstGeom prst="rect">
            <a:avLst/>
          </a:prstGeom>
          <a:noFill/>
        </p:spPr>
        <p:txBody>
          <a:bodyPr wrap="square">
            <a:spAutoFit/>
          </a:bodyPr>
          <a:lstStyle/>
          <a:p>
            <a:pPr algn="ctr">
              <a:lnSpc>
                <a:spcPct val="150000"/>
              </a:lnSpc>
            </a:pPr>
            <a:r>
              <a:rPr lang="zh-CN" altLang="zh-CN" sz="2800" b="1" dirty="0">
                <a:effectLst/>
                <a:latin typeface="微软雅黑" panose="020B0503020204020204" pitchFamily="34" charset="-122"/>
                <a:ea typeface="微软雅黑" panose="020B0503020204020204" pitchFamily="34" charset="-122"/>
                <a:cs typeface="Times New Roman" panose="02020603050405020304" pitchFamily="18" charset="0"/>
              </a:rPr>
              <a:t>让计算机长点记性是多么有用</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703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lnSpcReduction="10000"/>
              </a:bodyPr>
              <a:lstStyle/>
              <a:p>
                <a:pPr algn="just">
                  <a:lnSpc>
                    <a:spcPct val="150000"/>
                  </a:lnSpc>
                </a:pPr>
                <a:r>
                  <a:rPr lang="zh-CN" altLang="en-US" sz="2400" b="1" dirty="0">
                    <a:effectLst/>
                    <a:cs typeface="Times New Roman" panose="02020603050405020304" pitchFamily="18" charset="0"/>
                  </a:rPr>
                  <a:t>优化问题与最优子结构</a:t>
                </a:r>
                <a:endParaRPr lang="en-US" altLang="zh-CN" sz="2400" b="1" dirty="0">
                  <a:effectLst/>
                  <a:cs typeface="Times New Roman" panose="02020603050405020304" pitchFamily="18" charset="0"/>
                </a:endParaRPr>
              </a:p>
              <a:p>
                <a:pPr algn="just">
                  <a:lnSpc>
                    <a:spcPct val="150000"/>
                  </a:lnSpc>
                </a:pPr>
                <a:r>
                  <a:rPr lang="zh-CN" altLang="zh-CN" dirty="0">
                    <a:effectLst/>
                    <a:ea typeface="等线" panose="02010600030101010101" pitchFamily="2" charset="-122"/>
                    <a:cs typeface="Times New Roman" panose="02020603050405020304" pitchFamily="18" charset="0"/>
                  </a:rPr>
                  <a:t>给定约束条件集合</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𝑅</m:t>
                    </m:r>
                  </m:oMath>
                </a14:m>
                <a:r>
                  <a:rPr lang="zh-CN" altLang="zh-CN" dirty="0">
                    <a:effectLst/>
                    <a:ea typeface="等线" panose="02010600030101010101" pitchFamily="2" charset="-122"/>
                    <a:cs typeface="Times New Roman" panose="02020603050405020304" pitchFamily="18" charset="0"/>
                  </a:rPr>
                  <a:t>和一个优化函数</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zh-CN" dirty="0">
                    <a:effectLst/>
                    <a:ea typeface="等线" panose="02010600030101010101" pitchFamily="2" charset="-122"/>
                    <a:cs typeface="Times New Roman" panose="02020603050405020304" pitchFamily="18" charset="0"/>
                  </a:rPr>
                  <a:t>，所有满足</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𝑅</m:t>
                    </m:r>
                  </m:oMath>
                </a14:m>
                <a:r>
                  <a:rPr lang="zh-CN" altLang="zh-CN" dirty="0">
                    <a:effectLst/>
                    <a:ea typeface="等线" panose="02010600030101010101" pitchFamily="2" charset="-122"/>
                    <a:cs typeface="Times New Roman" panose="02020603050405020304" pitchFamily="18" charset="0"/>
                  </a:rPr>
                  <a:t>的解称为“</a:t>
                </a:r>
                <a:r>
                  <a:rPr lang="zh-CN" altLang="zh-CN" b="1" dirty="0">
                    <a:effectLst/>
                    <a:ea typeface="等线" panose="02010600030101010101" pitchFamily="2" charset="-122"/>
                    <a:cs typeface="Times New Roman" panose="02020603050405020304" pitchFamily="18" charset="0"/>
                  </a:rPr>
                  <a:t>可行解</a:t>
                </a:r>
                <a:r>
                  <a:rPr lang="zh-CN" altLang="zh-CN" dirty="0">
                    <a:effectLst/>
                    <a:ea typeface="等线" panose="02010600030101010101" pitchFamily="2" charset="-122"/>
                    <a:cs typeface="Times New Roman" panose="02020603050405020304" pitchFamily="18" charset="0"/>
                  </a:rPr>
                  <a:t>”；而在所有可行解中，使得</a:t>
                </a:r>
                <a14:m>
                  <m:oMath xmlns:m="http://schemas.openxmlformats.org/officeDocument/2006/math">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zh-CN" dirty="0">
                    <a:effectLst/>
                    <a:ea typeface="等线" panose="02010600030101010101" pitchFamily="2" charset="-122"/>
                    <a:cs typeface="Times New Roman" panose="02020603050405020304" pitchFamily="18" charset="0"/>
                  </a:rPr>
                  <a:t>取值最优的那个解，称为“</a:t>
                </a:r>
                <a:r>
                  <a:rPr lang="zh-CN" altLang="zh-CN" b="1" dirty="0">
                    <a:effectLst/>
                    <a:ea typeface="等线" panose="02010600030101010101" pitchFamily="2" charset="-122"/>
                    <a:cs typeface="Times New Roman" panose="02020603050405020304" pitchFamily="18" charset="0"/>
                  </a:rPr>
                  <a:t>最优解</a:t>
                </a:r>
                <a:r>
                  <a:rPr lang="zh-CN" altLang="zh-CN" dirty="0">
                    <a:effectLst/>
                    <a:ea typeface="等线" panose="02010600030101010101" pitchFamily="2" charset="-122"/>
                    <a:cs typeface="Times New Roman" panose="02020603050405020304" pitchFamily="18" charset="0"/>
                  </a:rPr>
                  <a:t>”。</a:t>
                </a:r>
                <a:r>
                  <a:rPr lang="zh-CN" altLang="zh-CN" b="1" dirty="0">
                    <a:effectLst/>
                    <a:ea typeface="等线" panose="02010600030101010101" pitchFamily="2" charset="-122"/>
                    <a:cs typeface="Times New Roman" panose="02020603050405020304" pitchFamily="18" charset="0"/>
                  </a:rPr>
                  <a:t>优化问题</a:t>
                </a:r>
                <a:r>
                  <a:rPr lang="zh-CN" altLang="zh-CN" dirty="0">
                    <a:effectLst/>
                    <a:ea typeface="等线" panose="02010600030101010101" pitchFamily="2" charset="-122"/>
                    <a:cs typeface="Times New Roman" panose="02020603050405020304" pitchFamily="18" charset="0"/>
                  </a:rPr>
                  <a:t>就是在约束条件下求最优解的问题。</a:t>
                </a:r>
                <a:endParaRPr lang="en-US" altLang="zh-CN" dirty="0">
                  <a:effectLst/>
                  <a:ea typeface="等线" panose="02010600030101010101" pitchFamily="2" charset="-122"/>
                  <a:cs typeface="Times New Roman" panose="02020603050405020304" pitchFamily="18" charset="0"/>
                </a:endParaRPr>
              </a:p>
              <a:p>
                <a:pPr algn="just">
                  <a:lnSpc>
                    <a:spcPct val="150000"/>
                  </a:lnSpc>
                </a:pPr>
                <a:endParaRPr lang="en-US" altLang="zh-CN" sz="1000" dirty="0">
                  <a:ea typeface="等线" panose="02010600030101010101" pitchFamily="2" charset="-122"/>
                  <a:cs typeface="Times New Roman" panose="02020603050405020304" pitchFamily="18" charset="0"/>
                </a:endParaRPr>
              </a:p>
              <a:p>
                <a:pPr algn="just">
                  <a:lnSpc>
                    <a:spcPct val="150000"/>
                  </a:lnSpc>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考虑图中两个顶点</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之间的最短路径问题：如果随便找一个顶点</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来分而治之，分别求出</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之间的最短路径和</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之间的最短路径，这两条路径一定能合成</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之间的最短路径吗？</a:t>
                </a: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ctr">
                  <a:lnSpc>
                    <a:spcPct val="150000"/>
                  </a:lnSpc>
                </a:pPr>
                <a:r>
                  <a:rPr lang="zh-CN" altLang="en-US"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不一定</a:t>
                </a:r>
                <a:endParaRPr lang="en-US" altLang="zh-CN"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如果</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之间的最短路径经过了一个顶点</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，那么</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之间的路径和</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之间的路径都一定是最短的</a:t>
                </a:r>
                <a:r>
                  <a:rPr lang="zh-CN" altLang="en-US" kern="100" dirty="0">
                    <a:effectLst/>
                    <a:latin typeface="Times New Roman" panose="02020603050405020304" pitchFamily="18" charset="0"/>
                    <a:ea typeface="等线" panose="02010600030101010101" pitchFamily="2" charset="-122"/>
                    <a:cs typeface="Times New Roman" panose="02020603050405020304" pitchFamily="18" charset="0"/>
                  </a:rPr>
                  <a:t>吗？</a:t>
                </a: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ctr">
                  <a:lnSpc>
                    <a:spcPct val="150000"/>
                  </a:lnSpc>
                </a:pPr>
                <a:r>
                  <a:rPr lang="zh-CN" altLang="en-US"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一定！</a:t>
                </a:r>
                <a:endParaRPr lang="en-US" altLang="zh-CN" b="1" dirty="0">
                  <a:solidFill>
                    <a:srgbClr val="FF0000"/>
                  </a:solidFill>
                  <a:effectLst/>
                  <a:ea typeface="等线" panose="02010600030101010101" pitchFamily="2" charset="-122"/>
                  <a:cs typeface="Times New Roman" panose="02020603050405020304" pitchFamily="18" charset="0"/>
                </a:endParaRPr>
              </a:p>
              <a:p>
                <a:pPr algn="just">
                  <a:lnSpc>
                    <a:spcPct val="150000"/>
                  </a:lnSpc>
                </a:pPr>
                <a:endParaRPr lang="zh-CN" altLang="zh-CN"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899" r="-562" b="-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203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649831" cy="5057775"/>
              </a:xfrm>
            </p:spPr>
            <p:txBody>
              <a:bodyPr>
                <a:normAutofit/>
              </a:bodyPr>
              <a:lstStyle/>
              <a:p>
                <a:pPr algn="just">
                  <a:lnSpc>
                    <a:spcPct val="150000"/>
                  </a:lnSpc>
                </a:pPr>
                <a:r>
                  <a:rPr lang="zh-CN" altLang="en-US" sz="2400" b="1" dirty="0">
                    <a:effectLst/>
                    <a:cs typeface="Times New Roman" panose="02020603050405020304" pitchFamily="18" charset="0"/>
                  </a:rPr>
                  <a:t>优化问题与最优子结构</a:t>
                </a:r>
                <a:endParaRPr lang="en-US" altLang="zh-CN" sz="2400" b="1" dirty="0">
                  <a:effectLst/>
                  <a:cs typeface="Times New Roman" panose="02020603050405020304" pitchFamily="18" charset="0"/>
                </a:endParaRPr>
              </a:p>
              <a:p>
                <a:pPr algn="just">
                  <a:lnSpc>
                    <a:spcPct val="150000"/>
                  </a:lnSpc>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如果优化问题的最优解可以拆解为某种划分下若干个子问题的最优解，则我们称这个问题具有</a:t>
                </a:r>
                <a:r>
                  <a:rPr lang="en-US" altLang="zh-CN" sz="2400" kern="100" dirty="0">
                    <a:effectLst/>
                    <a:latin typeface="Times New Roman" panose="02020603050405020304" pitchFamily="18" charset="0"/>
                    <a:ea typeface="等线" panose="02010600030101010101" pitchFamily="2" charset="-122"/>
                  </a:rPr>
                  <a:t>“</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最优子结构</a:t>
                </a:r>
                <a:r>
                  <a:rPr lang="en-US" altLang="zh-CN" sz="2400" kern="100" dirty="0">
                    <a:effectLst/>
                    <a:latin typeface="Times New Roman" panose="02020603050405020304" pitchFamily="18" charset="0"/>
                    <a:ea typeface="等线" panose="02010600030101010101" pitchFamily="2" charset="-122"/>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如果有最优子结构的性质，这个问题就至少可以用</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分而治之</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加</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枚举划分</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的思路递归地解出来了。</a:t>
                </a:r>
                <a:endParaRPr lang="en-US" altLang="zh-CN" sz="2400" kern="100" dirty="0">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pPr>
                <a:r>
                  <a:rPr lang="zh-CN" altLang="en-US" sz="2400" kern="100" dirty="0">
                    <a:effectLst/>
                    <a:latin typeface="Times New Roman" panose="02020603050405020304" pitchFamily="18" charset="0"/>
                    <a:ea typeface="等线" panose="02010600030101010101" pitchFamily="2" charset="-122"/>
                    <a:cs typeface="Times New Roman" panose="02020603050405020304" pitchFamily="18" charset="0"/>
                  </a:rPr>
                  <a:t>例如最短路问题：</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枚举每一个顶点</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，分别递归求出</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之间的最短路径长度</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𝑡</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之间的最短路径长度</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，则令</a:t>
                </a:r>
                <a:r>
                  <a:rPr lang="zh-CN" altLang="zh-CN" sz="2400" kern="100" dirty="0">
                    <a:effectLst/>
                    <a:ea typeface="Times New Roman" panose="02020603050405020304" pitchFamily="18" charset="0"/>
                  </a:rPr>
                  <a:t>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2400" kern="100" dirty="0">
                    <a:effectLst/>
                    <a:latin typeface="Times New Roman" panose="02020603050405020304" pitchFamily="18" charset="0"/>
                    <a:ea typeface="等线" panose="02010600030101010101" pitchFamily="2" charset="-122"/>
                  </a:rPr>
                  <a:t> </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取最小值的就是最优解。</a:t>
                </a:r>
                <a:endParaRPr lang="zh-CN" altLang="zh-CN" sz="2400"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649831" cy="5057775"/>
              </a:xfrm>
              <a:blipFill>
                <a:blip r:embed="rId2"/>
                <a:stretch>
                  <a:fillRect l="-916" r="-8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57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649831" cy="5057775"/>
          </a:xfrm>
        </p:spPr>
        <p:txBody>
          <a:bodyPr>
            <a:normAutofit/>
          </a:bodyPr>
          <a:lstStyle/>
          <a:p>
            <a:pPr algn="just">
              <a:lnSpc>
                <a:spcPct val="150000"/>
              </a:lnSpc>
            </a:pPr>
            <a:r>
              <a:rPr lang="zh-CN" altLang="en-US" sz="2400" b="1" dirty="0">
                <a:effectLst/>
                <a:cs typeface="Times New Roman" panose="02020603050405020304" pitchFamily="18" charset="0"/>
              </a:rPr>
              <a:t>动态规划：</a:t>
            </a:r>
            <a:r>
              <a:rPr lang="zh-CN" altLang="en-US" sz="2400" dirty="0">
                <a:cs typeface="Times New Roman" panose="02020603050405020304" pitchFamily="18" charset="0"/>
              </a:rPr>
              <a:t>如果</a:t>
            </a:r>
            <a:r>
              <a:rPr lang="zh-CN" altLang="zh-CN" sz="2400" dirty="0">
                <a:cs typeface="Times New Roman" panose="02020603050405020304" pitchFamily="18" charset="0"/>
              </a:rPr>
              <a:t>大量的递归调用是重复性的</a:t>
            </a:r>
            <a:endParaRPr lang="en-US" altLang="zh-CN" sz="2400" dirty="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从最小规模的问题开始求解，并且将小规模的最优解存储下来</a:t>
            </a:r>
            <a:r>
              <a:rPr lang="en-US" altLang="zh-CN" sz="2400" kern="100" dirty="0">
                <a:effectLst/>
                <a:latin typeface="Times New Roman" panose="02020603050405020304" pitchFamily="18" charset="0"/>
                <a:ea typeface="等线" panose="02010600030101010101" pitchFamily="2" charset="-122"/>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这就是所谓</a:t>
            </a:r>
            <a:r>
              <a:rPr lang="en-US" altLang="zh-CN" sz="2400" kern="100" dirty="0">
                <a:effectLst/>
                <a:latin typeface="Times New Roman" panose="02020603050405020304" pitchFamily="18" charset="0"/>
                <a:ea typeface="等线" panose="02010600030101010101" pitchFamily="2" charset="-122"/>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带记忆</a:t>
            </a:r>
            <a:r>
              <a:rPr lang="en-US" altLang="zh-CN" sz="2400" kern="100" dirty="0">
                <a:effectLst/>
                <a:latin typeface="Times New Roman" panose="02020603050405020304" pitchFamily="18" charset="0"/>
                <a:ea typeface="等线" panose="02010600030101010101" pitchFamily="2" charset="-122"/>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的求解。</a:t>
            </a:r>
            <a:endPar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当问题的规模逐渐增大、需要根据小规模问题的解得到当前问题解的时候，我们不是递归地去求解小规模问题，而是直接查表，把之前存储的小规模问题的最优解拿过来用，这样就极大地节省了时间。</a:t>
            </a:r>
            <a:endParaRPr lang="en-US" altLang="zh-CN" sz="2400" dirty="0">
              <a:cs typeface="Times New Roman" panose="02020603050405020304" pitchFamily="18" charset="0"/>
            </a:endParaRPr>
          </a:p>
        </p:txBody>
      </p:sp>
    </p:spTree>
    <p:extLst>
      <p:ext uri="{BB962C8B-B14F-4D97-AF65-F5344CB8AC3E}">
        <p14:creationId xmlns:p14="http://schemas.microsoft.com/office/powerpoint/2010/main" val="270135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spcBef>
                    <a:spcPts val="600"/>
                  </a:spcBef>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15.7</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矩阵连乘问题</a:t>
                </a: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给定</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个矩阵</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MS Gothic" panose="020B0609070205080204" pitchFamily="49" charset="-128"/>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MS Gothic" panose="020B0609070205080204" pitchFamily="49" charset="-128"/>
                        <a:cs typeface="Times New Roman" panose="02020603050405020304" pitchFamily="18" charset="0"/>
                      </a:rPr>
                      <m:t> ⋯ </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MS Gothic" panose="020B0609070205080204" pitchFamily="49" charset="-128"/>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，要求计算矩阵连乘积</a:t>
                </a:r>
                <a14:m>
                  <m:oMath xmlns:m="http://schemas.openxmlformats.org/officeDocument/2006/math">
                    <m:nary>
                      <m:nary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。其中</a:t>
                </a:r>
                <a:r>
                  <a:rPr lang="zh-CN" altLang="zh-CN" kern="100" dirty="0">
                    <a:effectLst/>
                    <a:latin typeface="Cambria Math" panose="02040503050406030204" pitchFamily="18" charset="0"/>
                    <a:ea typeface="等线" panose="02010600030101010101" pitchFamily="2" charset="-122"/>
                    <a:cs typeface="Cambria Math" panose="020405030504060302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有</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行及</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列</a:t>
                </a:r>
                <a14:m>
                  <m:oMath xmlns:m="http://schemas.openxmlformats.org/officeDocument/2006/math">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=1 , ⋯ , 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，并且满足矩阵连乘的合法性要求，即</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=1 , ⋯ , 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）。由于矩阵的乘法运算满足结合律，所以可以有多种计算的顺序。要求找出最优的相乘顺序，使得所用的乘法次数最少。</a:t>
                </a: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spcBef>
                    <a:spcPts val="600"/>
                  </a:spcBef>
                </a:pPr>
                <a:r>
                  <a:rPr lang="zh-CN" altLang="en-US" kern="100" dirty="0">
                    <a:latin typeface="Times New Roman" panose="02020603050405020304" pitchFamily="18" charset="0"/>
                    <a:ea typeface="等线" panose="02010600030101010101" pitchFamily="2" charset="-122"/>
                    <a:cs typeface="Times New Roman" panose="02020603050405020304" pitchFamily="18" charset="0"/>
                  </a:rPr>
                  <a:t>例：</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[1×100]</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1[1×2]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2[2×5]</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3[5×1]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4[1×100]</m:t>
                        </m:r>
                      </m:sub>
                    </m:sSub>
                  </m:oMath>
                </a14:m>
                <a:r>
                  <a:rPr lang="en-US" altLang="zh-CN" kern="100" dirty="0">
                    <a:effectLst/>
                    <a:latin typeface="Times New Roman" panose="02020603050405020304" pitchFamily="18" charset="0"/>
                    <a:ea typeface="等线" panose="02010600030101010101" pitchFamily="2" charset="-122"/>
                  </a:rPr>
                  <a:t> </a:t>
                </a:r>
              </a:p>
              <a:p>
                <a:pPr algn="just">
                  <a:lnSpc>
                    <a:spcPct val="150000"/>
                  </a:lnSpc>
                  <a:spcBef>
                    <a:spcPts val="600"/>
                  </a:spcBef>
                </a:pP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4</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总的乘法次数为</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5×1×100+2×5×100+1×2×100=1700</m:t>
                    </m:r>
                  </m:oMath>
                </a14:m>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50000"/>
                  </a:lnSpc>
                  <a:spcBef>
                    <a:spcPts val="600"/>
                  </a:spcBef>
                </a:pP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4</m:t>
                        </m:r>
                      </m:sub>
                    </m:sSub>
                  </m:oMath>
                </a14:m>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总的乘法次数</a:t>
                </a:r>
                <a:r>
                  <a:rPr lang="zh-CN" altLang="en-US" kern="100" dirty="0">
                    <a:effectLst/>
                    <a:latin typeface="Times New Roman" panose="02020603050405020304" pitchFamily="18" charset="0"/>
                    <a:ea typeface="等线" panose="02010600030101010101" pitchFamily="2" charset="-122"/>
                    <a:cs typeface="Times New Roman" panose="02020603050405020304" pitchFamily="18" charset="0"/>
                  </a:rPr>
                  <a:t>为</a:t>
                </a:r>
                <a14:m>
                  <m:oMath xmlns:m="http://schemas.openxmlformats.org/officeDocument/2006/math">
                    <m:r>
                      <a:rPr lang="en-US" altLang="zh-CN" b="0" i="0"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kern="100">
                        <a:effectLst/>
                        <a:latin typeface="Cambria Math" panose="02040503050406030204" pitchFamily="18" charset="0"/>
                        <a:ea typeface="等线" panose="02010600030101010101" pitchFamily="2" charset="-122"/>
                        <a:cs typeface="Times New Roman" panose="02020603050405020304" pitchFamily="18" charset="0"/>
                      </a:rPr>
                      <m:t>2×5×1+1×2×1+1×1×100=112</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600"/>
                  </a:spcBef>
                </a:pP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618" r="-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99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spcBef>
                    <a:spcPts val="600"/>
                  </a:spcBef>
                </a:pPr>
                <a:r>
                  <a:rPr lang="zh-CN" altLang="zh-CN" sz="2400" b="1" kern="100" dirty="0">
                    <a:effectLst/>
                    <a:cs typeface="Times New Roman" panose="02020603050405020304" pitchFamily="18" charset="0"/>
                  </a:rPr>
                  <a:t>最优子结构</a:t>
                </a:r>
                <a:r>
                  <a:rPr lang="zh-CN" altLang="en-US" sz="2400" b="1" kern="100" dirty="0">
                    <a:effectLst/>
                    <a:cs typeface="Times New Roman" panose="02020603050405020304" pitchFamily="18" charset="0"/>
                  </a:rPr>
                  <a:t>？</a:t>
                </a:r>
                <a:endParaRPr lang="en-US" altLang="zh-CN" sz="2400" b="1" kern="100" dirty="0">
                  <a:effectLst/>
                  <a:cs typeface="Times New Roman" panose="02020603050405020304" pitchFamily="18" charset="0"/>
                </a:endParaRPr>
              </a:p>
              <a:p>
                <a:pPr indent="266700" algn="just">
                  <a:lnSpc>
                    <a:spcPct val="150000"/>
                  </a:lnSpc>
                  <a:spcBef>
                    <a:spcPts val="600"/>
                  </a:spcBef>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在</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的情况下，任一连续相乘的积</a:t>
                </a:r>
                <a:r>
                  <a:rPr lang="zh-CN" altLang="zh-CN" sz="2400" kern="100" dirty="0">
                    <a:effectLst/>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e>
                    </m:nary>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，都是两个子问题</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的乘积，其中</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可以是从</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到</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的任何一个下标。记这个连乘的最优乘法次数为</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，则容易证明结论：如果最优解对应的最优划分是</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𝑀</m:t>
                        </m:r>
                      </m:e>
                      <m:sub>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，则一定有</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r">
                  <a:lnSpc>
                    <a:spcPct val="150000"/>
                  </a:lnSpc>
                  <a:spcBef>
                    <a:spcPts val="600"/>
                  </a:spcBef>
                </a:pPr>
                <a14:m>
                  <m:oMathPara xmlns:m="http://schemas.openxmlformats.org/officeDocument/2006/math">
                    <m:oMathParaPr>
                      <m:jc m:val="centerGroup"/>
                    </m:oMathParaPr>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𝑚</m:t>
                          </m:r>
                        </m:e>
                        <m:sub>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𝑟</m:t>
                          </m:r>
                        </m:e>
                        <m:sub>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altLang="zh-CN" sz="2400" kern="100" dirty="0">
                  <a:latin typeface="Times New Roman" panose="02020603050405020304" pitchFamily="18" charset="0"/>
                  <a:ea typeface="等线" panose="02010600030101010101" pitchFamily="2" charset="-122"/>
                  <a:cs typeface="Times New Roman" panose="02020603050405020304" pitchFamily="18" charset="0"/>
                </a:endParaRPr>
              </a:p>
              <a:p>
                <a:pPr indent="266700">
                  <a:lnSpc>
                    <a:spcPct val="150000"/>
                  </a:lnSpc>
                  <a:spcBef>
                    <a:spcPts val="600"/>
                  </a:spcBef>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即最优解可以由某种划分对应的两个子问题的最优解计算出来</a:t>
                </a:r>
                <a:r>
                  <a:rPr lang="zh-CN" altLang="en-US" sz="24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400" b="1" kern="100" dirty="0">
                  <a:effectLst/>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899" r="-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687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zh-CN" altLang="en-US" dirty="0"/>
          </a:p>
        </p:txBody>
      </p:sp>
      <p:sp>
        <p:nvSpPr>
          <p:cNvPr id="3" name="副标题 2"/>
          <p:cNvSpPr>
            <a:spLocks noGrp="1"/>
          </p:cNvSpPr>
          <p:nvPr>
            <p:ph type="subTitle" idx="1"/>
          </p:nvPr>
        </p:nvSpPr>
        <p:spPr/>
        <p:txBody>
          <a:bodyPr/>
          <a:lstStyle/>
          <a:p>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fontScale="92500"/>
              </a:bodyPr>
              <a:lstStyle/>
              <a:p>
                <a:pPr>
                  <a:lnSpc>
                    <a:spcPct val="150000"/>
                  </a:lnSpc>
                </a:pPr>
                <a:r>
                  <a:rPr lang="zh-CN" altLang="en-US" sz="2400" b="1" dirty="0"/>
                  <a:t>问题：</a:t>
                </a:r>
                <a:r>
                  <a:rPr lang="zh-CN" altLang="en-US" dirty="0"/>
                  <a:t>已知 </a:t>
                </a:r>
                <a:r>
                  <a:rPr lang="en-US" altLang="zh-CN" dirty="0"/>
                  <a:t>n </a:t>
                </a:r>
                <a:r>
                  <a:rPr lang="zh-CN" altLang="en-US" dirty="0"/>
                  <a:t>个人对 </a:t>
                </a:r>
                <a:r>
                  <a:rPr lang="en-US" altLang="zh-CN" dirty="0"/>
                  <a:t>m </a:t>
                </a:r>
                <a:r>
                  <a:rPr lang="zh-CN" altLang="en-US" dirty="0"/>
                  <a:t>本书的喜好（</a:t>
                </a:r>
                <a:r>
                  <a:rPr lang="en-US" altLang="zh-CN" dirty="0" err="1"/>
                  <a:t>n≤m</a:t>
                </a:r>
                <a:r>
                  <a:rPr lang="zh-CN" altLang="en-US" dirty="0"/>
                  <a:t>），现要将 </a:t>
                </a:r>
                <a:r>
                  <a:rPr lang="en-US" altLang="zh-CN" dirty="0"/>
                  <a:t>m </a:t>
                </a:r>
                <a:r>
                  <a:rPr lang="zh-CN" altLang="en-US" dirty="0"/>
                  <a:t>本书分给 </a:t>
                </a:r>
                <a:r>
                  <a:rPr lang="en-US" altLang="zh-CN" dirty="0"/>
                  <a:t>n </a:t>
                </a:r>
                <a:r>
                  <a:rPr lang="zh-CN" altLang="en-US" dirty="0"/>
                  <a:t>个人，每个人只能分到 </a:t>
                </a:r>
                <a:r>
                  <a:rPr lang="en-US" altLang="zh-CN" dirty="0"/>
                  <a:t>1 </a:t>
                </a:r>
                <a:r>
                  <a:rPr lang="zh-CN" altLang="en-US" dirty="0"/>
                  <a:t>本书，每本书也最多只能分给 </a:t>
                </a:r>
                <a:r>
                  <a:rPr lang="en-US" altLang="zh-CN" dirty="0"/>
                  <a:t>1 </a:t>
                </a:r>
                <a:r>
                  <a:rPr lang="zh-CN" altLang="en-US" dirty="0"/>
                  <a:t>个人，并且还要求每个人都能分到自己喜欢的书。列出所有满足要求的方案。</a:t>
                </a:r>
                <a:endParaRPr lang="en-US" altLang="zh-CN" dirty="0"/>
              </a:p>
              <a:p>
                <a:pPr>
                  <a:lnSpc>
                    <a:spcPct val="150000"/>
                  </a:lnSpc>
                </a:pPr>
                <a:r>
                  <a:rPr lang="zh-CN" altLang="en-US" sz="2400" b="1" dirty="0"/>
                  <a:t>分析：</a:t>
                </a:r>
                <a:r>
                  <a:rPr lang="zh-CN" altLang="en-US" dirty="0"/>
                  <a:t>用</a:t>
                </a:r>
                <a:r>
                  <a:rPr lang="zh-CN" altLang="zh-CN" dirty="0"/>
                  <a:t>关系矩阵 </a:t>
                </a:r>
                <a14:m>
                  <m:oMath xmlns:m="http://schemas.openxmlformats.org/officeDocument/2006/math">
                    <m:r>
                      <a:rPr lang="en-US" altLang="zh-CN" i="1">
                        <a:latin typeface="Cambria Math" panose="02040503050406030204" pitchFamily="18" charset="0"/>
                      </a:rPr>
                      <m:t>𝑇</m:t>
                    </m:r>
                    <m:r>
                      <a:rPr lang="en-US" altLang="zh-CN">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𝑖𝑗</m:t>
                            </m:r>
                          </m:sub>
                        </m:sSub>
                      </m:e>
                    </m:d>
                  </m:oMath>
                </a14:m>
                <a:r>
                  <a:rPr lang="en-US" altLang="zh-CN" dirty="0"/>
                  <a:t> </a:t>
                </a:r>
                <a:r>
                  <a:rPr lang="zh-CN" altLang="zh-CN" dirty="0"/>
                  <a:t>对应每个人对每本书的喜好，即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𝑖𝑗</m:t>
                        </m:r>
                      </m:sub>
                    </m:sSub>
                    <m:r>
                      <a:rPr lang="en-US" altLang="zh-CN">
                        <a:latin typeface="Cambria Math" panose="02040503050406030204" pitchFamily="18" charset="0"/>
                      </a:rPr>
                      <m:t>=1</m:t>
                    </m:r>
                  </m:oMath>
                </a14:m>
                <a:r>
                  <a:rPr lang="en-US" altLang="zh-CN" dirty="0"/>
                  <a:t> </a:t>
                </a:r>
                <a:r>
                  <a:rPr lang="zh-CN" altLang="zh-CN" dirty="0"/>
                  <a:t>表示第 </a:t>
                </a:r>
                <a14:m>
                  <m:oMath xmlns:m="http://schemas.openxmlformats.org/officeDocument/2006/math">
                    <m:r>
                      <a:rPr lang="en-US" altLang="zh-CN" i="1">
                        <a:latin typeface="Cambria Math" panose="02040503050406030204" pitchFamily="18" charset="0"/>
                      </a:rPr>
                      <m:t>𝑖</m:t>
                    </m:r>
                  </m:oMath>
                </a14:m>
                <a:r>
                  <a:rPr lang="en-US" altLang="zh-CN" dirty="0"/>
                  <a:t> </a:t>
                </a:r>
                <a:r>
                  <a:rPr lang="zh-CN" altLang="zh-CN" dirty="0"/>
                  <a:t>个人喜欢第 </a:t>
                </a:r>
                <a14:m>
                  <m:oMath xmlns:m="http://schemas.openxmlformats.org/officeDocument/2006/math">
                    <m:r>
                      <a:rPr lang="en-US" altLang="zh-CN" i="1">
                        <a:latin typeface="Cambria Math" panose="02040503050406030204" pitchFamily="18" charset="0"/>
                      </a:rPr>
                      <m:t>𝑗</m:t>
                    </m:r>
                  </m:oMath>
                </a14:m>
                <a:r>
                  <a:rPr lang="en-US" altLang="zh-CN" dirty="0"/>
                  <a:t> </a:t>
                </a:r>
                <a:r>
                  <a:rPr lang="zh-CN" altLang="zh-CN" dirty="0"/>
                  <a:t>本书</a:t>
                </a:r>
                <a:r>
                  <a:rPr lang="zh-CN" altLang="en-US" dirty="0"/>
                  <a:t>。</a:t>
                </a:r>
                <a:r>
                  <a:rPr lang="zh-CN" altLang="zh-CN" dirty="0"/>
                  <a:t>解</a:t>
                </a:r>
                <a:r>
                  <a:rPr lang="zh-CN" altLang="en-US" dirty="0"/>
                  <a:t>可以</a:t>
                </a:r>
                <a:r>
                  <a:rPr lang="zh-CN" altLang="zh-CN" dirty="0"/>
                  <a:t>表示为一个状态向量 </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ac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zh-CN" altLang="zh-CN" dirty="0"/>
                  <a:t>，其中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是第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个人分到的书的编号。只要这个状态向量的每个分量都满足以下两个条件：</a:t>
                </a:r>
              </a:p>
              <a:p>
                <a:pPr marL="342900" lvl="0" indent="-342900" algn="just">
                  <a:lnSpc>
                    <a:spcPct val="150000"/>
                  </a:lnSpc>
                  <a:buFont typeface="+mj-lt"/>
                  <a:buAutoNum type="arabicPeriod"/>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对所有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成立，即不同的人分到不同的书</a:t>
                </a:r>
              </a:p>
              <a:p>
                <a:pPr marL="342900" lvl="0" indent="-342900" algn="just">
                  <a:lnSpc>
                    <a:spcPct val="150000"/>
                  </a:lnSpc>
                  <a:buFont typeface="+mj-lt"/>
                  <a:buAutoNum type="arabicPeriod"/>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dirty="0"/>
                  <a:t>即第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个人喜欢第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本书</a:t>
                </a:r>
              </a:p>
              <a:p>
                <a:pPr algn="just">
                  <a:lnSpc>
                    <a:spcPct val="150000"/>
                  </a:lnSpc>
                </a:pPr>
                <a:r>
                  <a:rPr lang="zh-CN" altLang="zh-CN" dirty="0"/>
                  <a:t>则这个状态向量就一定对应了一种最优分配方案。</a:t>
                </a:r>
              </a:p>
              <a:p>
                <a:pPr>
                  <a:lnSpc>
                    <a:spcPct val="150000"/>
                  </a:lnSpc>
                </a:pPr>
                <a:endParaRPr lang="zh-CN" altLang="en-US"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717" r="-1324"/>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spcBef>
                    <a:spcPts val="600"/>
                  </a:spcBef>
                </a:pPr>
                <a:r>
                  <a:rPr lang="zh-CN" altLang="zh-CN" sz="2400" b="1" kern="100" dirty="0">
                    <a:effectLst/>
                    <a:cs typeface="Times New Roman" panose="02020603050405020304" pitchFamily="18" charset="0"/>
                  </a:rPr>
                  <a:t>最优子结构</a:t>
                </a:r>
                <a:endParaRPr lang="en-US" altLang="zh-CN" sz="2400" b="1" kern="100" dirty="0">
                  <a:effectLst/>
                  <a:cs typeface="Times New Roman" panose="02020603050405020304" pitchFamily="18" charset="0"/>
                </a:endParaRPr>
              </a:p>
              <a:p>
                <a:pPr algn="just">
                  <a:lnSpc>
                    <a:spcPct val="150000"/>
                  </a:lnSpc>
                  <a:spcBef>
                    <a:spcPts val="600"/>
                  </a:spcBef>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MS Gothic" panose="020B0609070205080204" pitchFamily="49" charset="-128"/>
                              <a:cs typeface="Times New Roman" panose="02020603050405020304" pitchFamily="18" charset="0"/>
                            </a:rPr>
                            <m:t> </m:t>
                          </m:r>
                          <m:m>
                            <m:mPr>
                              <m:mcs>
                                <m:mc>
                                  <m:mcPr>
                                    <m:count m:val="2"/>
                                    <m:mcJc m:val="center"/>
                                  </m:mcPr>
                                </m:mc>
                              </m:mcs>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mPr>
                            <m:mr>
                              <m:e>
                                <m:limLow>
                                  <m:limLow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𝑚𝑖𝑛</m:t>
                                    </m:r>
                                  </m:e>
                                  <m:lim>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lim>
                                </m:limLow>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zh-CN" altLang="zh-CN" sz="28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&lt;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e>
                            </m:mr>
                            <m:m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0</m:t>
                                </m:r>
                              </m:e>
                              <m:e>
                                <m:r>
                                  <a:rPr lang="zh-CN" altLang="zh-CN" sz="28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𝑗</m:t>
                                </m:r>
                              </m:e>
                            </m:mr>
                          </m:m>
                        </m:e>
                      </m:d>
                    </m:oMath>
                  </m:oMathPara>
                </a14:m>
                <a:endParaRPr lang="en-US" altLang="zh-CN" sz="2800" b="1" kern="100" dirty="0">
                  <a:effectLst/>
                  <a:cs typeface="Times New Roman" panose="02020603050405020304" pitchFamily="18" charset="0"/>
                </a:endParaRPr>
              </a:p>
              <a:p>
                <a:pPr algn="just">
                  <a:lnSpc>
                    <a:spcPct val="150000"/>
                  </a:lnSpc>
                  <a:spcBef>
                    <a:spcPts val="600"/>
                  </a:spcBef>
                </a:pPr>
                <a:endParaRPr lang="en-US" altLang="zh-CN" sz="2400" kern="100" dirty="0">
                  <a:cs typeface="Times New Roman" panose="02020603050405020304" pitchFamily="18" charset="0"/>
                </a:endParaRPr>
              </a:p>
              <a:p>
                <a:pPr algn="just">
                  <a:lnSpc>
                    <a:spcPct val="150000"/>
                  </a:lnSpc>
                  <a:spcBef>
                    <a:spcPts val="600"/>
                  </a:spcBef>
                </a:pPr>
                <a:r>
                  <a:rPr lang="zh-CN" altLang="zh-CN" sz="2400" kern="100" dirty="0">
                    <a:cs typeface="Times New Roman" panose="02020603050405020304" pitchFamily="18" charset="0"/>
                  </a:rPr>
                  <a:t>直接用递归分治求解，时间复杂度</a:t>
                </a:r>
                <a:r>
                  <a:rPr lang="zh-CN" altLang="en-US" sz="2400" kern="100" dirty="0">
                    <a:cs typeface="Times New Roman" panose="02020603050405020304" pitchFamily="18" charset="0"/>
                  </a:rPr>
                  <a:t>为 </a:t>
                </a:r>
                <a14:m>
                  <m:oMath xmlns:m="http://schemas.openxmlformats.org/officeDocument/2006/math">
                    <m:r>
                      <a:rPr lang="en-US" altLang="zh-CN" sz="2400" i="1" kern="100" smtClean="0">
                        <a:effectLst/>
                        <a:latin typeface="Cambria Math" panose="02040503050406030204" pitchFamily="18" charset="0"/>
                        <a:ea typeface="楷体_GB2312"/>
                        <a:cs typeface="Times New Roman" panose="02020603050405020304" pitchFamily="18" charset="0"/>
                      </a:rPr>
                      <m:t>𝐶</m:t>
                    </m:r>
                    <m:r>
                      <a:rPr lang="en-US" altLang="zh-CN" sz="2400" i="1" kern="100" smtClean="0">
                        <a:effectLst/>
                        <a:latin typeface="Cambria Math" panose="02040503050406030204" pitchFamily="18" charset="0"/>
                        <a:ea typeface="楷体_GB2312"/>
                        <a:cs typeface="Times New Roman" panose="02020603050405020304" pitchFamily="18" charset="0"/>
                      </a:rPr>
                      <m:t>(</m:t>
                    </m:r>
                    <m:r>
                      <a:rPr lang="en-US" altLang="zh-CN" sz="2400" i="1" kern="100" smtClean="0">
                        <a:effectLst/>
                        <a:latin typeface="Cambria Math" panose="02040503050406030204" pitchFamily="18" charset="0"/>
                        <a:ea typeface="楷体_GB2312"/>
                        <a:cs typeface="Times New Roman" panose="02020603050405020304" pitchFamily="18" charset="0"/>
                      </a:rPr>
                      <m:t>𝑛</m:t>
                    </m:r>
                    <m:r>
                      <a:rPr lang="en-US" altLang="zh-CN" sz="2400" i="1" kern="100" smtClean="0">
                        <a:effectLst/>
                        <a:latin typeface="Cambria Math" panose="02040503050406030204" pitchFamily="18" charset="0"/>
                        <a:ea typeface="楷体_GB231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楷体_GB2312"/>
                            <a:cs typeface="Times New Roman" panose="02020603050405020304" pitchFamily="18" charset="0"/>
                          </a:rPr>
                          <m:t>1</m:t>
                        </m:r>
                      </m:num>
                      <m:den>
                        <m:r>
                          <a:rPr lang="en-US" altLang="zh-CN" sz="2400" i="1" kern="100">
                            <a:effectLst/>
                            <a:latin typeface="Cambria Math" panose="02040503050406030204" pitchFamily="18" charset="0"/>
                            <a:ea typeface="楷体_GB2312"/>
                            <a:cs typeface="Times New Roman" panose="02020603050405020304" pitchFamily="18" charset="0"/>
                          </a:rPr>
                          <m:t>𝑛</m:t>
                        </m:r>
                        <m:r>
                          <a:rPr lang="en-US" altLang="zh-CN" sz="2400" i="1" kern="100">
                            <a:effectLst/>
                            <a:latin typeface="Cambria Math" panose="02040503050406030204" pitchFamily="18" charset="0"/>
                            <a:ea typeface="楷体_GB2312"/>
                            <a:cs typeface="Times New Roman" panose="02020603050405020304" pitchFamily="18" charset="0"/>
                          </a:rPr>
                          <m:t>+1</m:t>
                        </m:r>
                      </m:den>
                    </m:f>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400" i="1" kern="100">
                                  <a:effectLst/>
                                  <a:latin typeface="Cambria Math" panose="02040503050406030204" pitchFamily="18" charset="0"/>
                                  <a:ea typeface="楷体_GB2312"/>
                                  <a:cs typeface="Times New Roman" panose="02020603050405020304" pitchFamily="18" charset="0"/>
                                </a:rPr>
                                <m:t>2</m:t>
                              </m:r>
                              <m:r>
                                <a:rPr lang="en-US" altLang="zh-CN" sz="2400" i="1" kern="100">
                                  <a:effectLst/>
                                  <a:latin typeface="Cambria Math" panose="02040503050406030204" pitchFamily="18" charset="0"/>
                                  <a:ea typeface="楷体_GB2312"/>
                                  <a:cs typeface="Times New Roman" panose="02020603050405020304" pitchFamily="18" charset="0"/>
                                </a:rPr>
                                <m:t>𝑛</m:t>
                              </m:r>
                            </m:e>
                          </m:mr>
                          <m:mr>
                            <m:e>
                              <m:r>
                                <a:rPr lang="en-US" altLang="zh-CN" sz="2400" i="1" kern="100">
                                  <a:effectLst/>
                                  <a:latin typeface="Cambria Math" panose="02040503050406030204" pitchFamily="18" charset="0"/>
                                  <a:ea typeface="楷体_GB2312"/>
                                  <a:cs typeface="Times New Roman" panose="02020603050405020304" pitchFamily="18" charset="0"/>
                                </a:rPr>
                                <m:t>𝑛</m:t>
                              </m:r>
                            </m:e>
                          </m:mr>
                        </m:m>
                      </m:e>
                    </m:d>
                    <m:r>
                      <a:rPr lang="en-US" altLang="zh-CN" sz="2400" i="1" kern="100">
                        <a:effectLst/>
                        <a:latin typeface="Cambria Math" panose="02040503050406030204" pitchFamily="18" charset="0"/>
                        <a:ea typeface="楷体_GB2312"/>
                        <a:cs typeface="Times New Roman" panose="02020603050405020304" pitchFamily="18" charset="0"/>
                      </a:rPr>
                      <m:t>=</m:t>
                    </m:r>
                    <m:r>
                      <m:rPr>
                        <m:sty m:val="p"/>
                      </m:rPr>
                      <a:rPr lang="en-US" altLang="zh-CN" sz="2400" kern="100">
                        <a:effectLst/>
                        <a:latin typeface="Cambria Math" panose="02040503050406030204" pitchFamily="18" charset="0"/>
                        <a:ea typeface="楷体_GB2312"/>
                        <a:cs typeface="Times New Roman" panose="02020603050405020304" pitchFamily="18" charset="0"/>
                      </a:rPr>
                      <m:t>Ω</m:t>
                    </m:r>
                    <m:r>
                      <a:rPr lang="en-US" altLang="zh-CN" sz="2400" i="1" kern="100">
                        <a:effectLst/>
                        <a:latin typeface="Cambria Math" panose="02040503050406030204" pitchFamily="18" charset="0"/>
                        <a:ea typeface="楷体_GB231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楷体_GB2312"/>
                            <a:cs typeface="Times New Roman" panose="02020603050405020304" pitchFamily="18" charset="0"/>
                          </a:rPr>
                          <m:t>4</m:t>
                        </m:r>
                      </m:e>
                      <m:sup>
                        <m:r>
                          <a:rPr lang="en-US" altLang="zh-CN" sz="2400" i="1" kern="100">
                            <a:effectLst/>
                            <a:latin typeface="Cambria Math" panose="02040503050406030204" pitchFamily="18" charset="0"/>
                            <a:ea typeface="楷体_GB2312"/>
                            <a:cs typeface="Times New Roman" panose="02020603050405020304" pitchFamily="18" charset="0"/>
                          </a:rPr>
                          <m:t>𝑛</m:t>
                        </m:r>
                      </m:sup>
                    </m:sSup>
                    <m:r>
                      <a:rPr lang="en-US" altLang="zh-CN" sz="2400" i="1" kern="100">
                        <a:effectLst/>
                        <a:latin typeface="Cambria Math" panose="02040503050406030204" pitchFamily="18" charset="0"/>
                        <a:ea typeface="楷体_GB231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楷体_GB2312"/>
                            <a:cs typeface="Times New Roman" panose="02020603050405020304" pitchFamily="18" charset="0"/>
                          </a:rPr>
                          <m:t>𝑛</m:t>
                        </m:r>
                      </m:e>
                      <m:sup>
                        <m:r>
                          <a:rPr lang="en-US" altLang="zh-CN" sz="2400" i="1" kern="100">
                            <a:effectLst/>
                            <a:latin typeface="Cambria Math" panose="02040503050406030204" pitchFamily="18" charset="0"/>
                            <a:ea typeface="楷体_GB2312"/>
                            <a:cs typeface="Times New Roman" panose="02020603050405020304" pitchFamily="18" charset="0"/>
                          </a:rPr>
                          <m:t>3/2</m:t>
                        </m:r>
                      </m:sup>
                    </m:sSup>
                    <m:r>
                      <a:rPr lang="en-US" altLang="zh-CN" sz="2400" i="1" kern="100">
                        <a:effectLst/>
                        <a:latin typeface="Cambria Math" panose="02040503050406030204" pitchFamily="18" charset="0"/>
                        <a:ea typeface="楷体_GB2312"/>
                        <a:cs typeface="Times New Roman" panose="02020603050405020304" pitchFamily="18" charset="0"/>
                      </a:rPr>
                      <m:t>)</m:t>
                    </m:r>
                  </m:oMath>
                </a14:m>
                <a:endParaRPr lang="en-US" altLang="zh-CN" sz="2400" kern="100" dirty="0">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8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对话气泡: 圆角矩形 4">
                <a:extLst>
                  <a:ext uri="{FF2B5EF4-FFF2-40B4-BE49-F238E27FC236}">
                    <a16:creationId xmlns:a16="http://schemas.microsoft.com/office/drawing/2014/main" id="{863879FA-F077-90CF-D4CA-2B83CD6631B4}"/>
                  </a:ext>
                </a:extLst>
              </p:cNvPr>
              <p:cNvSpPr/>
              <p:nvPr/>
            </p:nvSpPr>
            <p:spPr>
              <a:xfrm>
                <a:off x="2753248" y="1350803"/>
                <a:ext cx="3938954" cy="693336"/>
              </a:xfrm>
              <a:prstGeom prst="wedgeRoundRectCallout">
                <a:avLst>
                  <a:gd name="adj1" fmla="val -71519"/>
                  <a:gd name="adj2" fmla="val 214674"/>
                  <a:gd name="adj3" fmla="val 16667"/>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000" b="1" kern="100">
                    <a:effectLst/>
                    <a:latin typeface="Times New Roman" panose="02020603050405020304" pitchFamily="18" charset="0"/>
                    <a:ea typeface="等线" panose="02010600030101010101" pitchFamily="2" charset="-122"/>
                    <a:cs typeface="Times New Roman" panose="02020603050405020304" pitchFamily="18" charset="0"/>
                  </a:rPr>
                  <a:t>一共只有</a:t>
                </a:r>
                <a:r>
                  <a:rPr lang="zh-CN" altLang="zh-CN" sz="2000" b="1" kern="100">
                    <a:effectLst/>
                    <a:ea typeface="Times New Roman" panose="02020603050405020304" pitchFamily="18" charset="0"/>
                  </a:rPr>
                  <a:t> </a:t>
                </a:r>
                <a14:m>
                  <m:oMath xmlns:m="http://schemas.openxmlformats.org/officeDocument/2006/math">
                    <m:sSup>
                      <m:sSup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1" kern="100">
                            <a:effectLst/>
                            <a:latin typeface="Cambria Math" panose="02040503050406030204" pitchFamily="18" charset="0"/>
                            <a:ea typeface="等线" panose="02010600030101010101" pitchFamily="2" charset="-122"/>
                            <a:cs typeface="Times New Roman" panose="02020603050405020304" pitchFamily="18" charset="0"/>
                          </a:rPr>
                          <m:t>𝒏</m:t>
                        </m:r>
                      </m:e>
                      <m:sup>
                        <m:r>
                          <a:rPr lang="en-US" altLang="zh-CN" sz="2000" b="1" i="1" kern="100">
                            <a:effectLst/>
                            <a:latin typeface="Cambria Math" panose="02040503050406030204" pitchFamily="18" charset="0"/>
                            <a:ea typeface="等线" panose="02010600030101010101" pitchFamily="2" charset="-122"/>
                            <a:cs typeface="Times New Roman" panose="02020603050405020304" pitchFamily="18" charset="0"/>
                          </a:rPr>
                          <m:t>𝟐</m:t>
                        </m:r>
                      </m:sup>
                    </m:sSup>
                  </m:oMath>
                </a14:m>
                <a:r>
                  <a:rPr lang="en-US" altLang="zh-CN" sz="2000" b="1" kern="100">
                    <a:effectLst/>
                    <a:latin typeface="Times New Roman" panose="02020603050405020304" pitchFamily="18" charset="0"/>
                    <a:ea typeface="等线" panose="02010600030101010101" pitchFamily="2" charset="-122"/>
                  </a:rPr>
                  <a:t> </a:t>
                </a:r>
                <a:r>
                  <a:rPr lang="zh-CN" altLang="zh-CN" sz="2000" b="1" kern="100">
                    <a:effectLst/>
                    <a:latin typeface="Times New Roman" panose="02020603050405020304" pitchFamily="18" charset="0"/>
                    <a:ea typeface="等线" panose="02010600030101010101" pitchFamily="2" charset="-122"/>
                    <a:cs typeface="Times New Roman" panose="02020603050405020304" pitchFamily="18" charset="0"/>
                  </a:rPr>
                  <a:t>个不同的值而已</a:t>
                </a:r>
                <a:endParaRPr lang="zh-CN" altLang="en-US" sz="2000" b="1"/>
              </a:p>
            </p:txBody>
          </p:sp>
        </mc:Choice>
        <mc:Fallback>
          <p:sp>
            <p:nvSpPr>
              <p:cNvPr id="5" name="对话气泡: 圆角矩形 4">
                <a:extLst>
                  <a:ext uri="{FF2B5EF4-FFF2-40B4-BE49-F238E27FC236}">
                    <a16:creationId xmlns:a16="http://schemas.microsoft.com/office/drawing/2014/main" id="{863879FA-F077-90CF-D4CA-2B83CD6631B4}"/>
                  </a:ext>
                </a:extLst>
              </p:cNvPr>
              <p:cNvSpPr>
                <a:spLocks noRot="1" noChangeAspect="1" noMove="1" noResize="1" noEditPoints="1" noAdjustHandles="1" noChangeArrowheads="1" noChangeShapeType="1" noTextEdit="1"/>
              </p:cNvSpPr>
              <p:nvPr/>
            </p:nvSpPr>
            <p:spPr>
              <a:xfrm>
                <a:off x="2753248" y="1350803"/>
                <a:ext cx="3938954" cy="693336"/>
              </a:xfrm>
              <a:prstGeom prst="wedgeRoundRectCallout">
                <a:avLst>
                  <a:gd name="adj1" fmla="val -71519"/>
                  <a:gd name="adj2" fmla="val 214674"/>
                  <a:gd name="adj3" fmla="val 16667"/>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306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74" name="任意多边形: 形状 73">
                <a:extLst>
                  <a:ext uri="{FF2B5EF4-FFF2-40B4-BE49-F238E27FC236}">
                    <a16:creationId xmlns:a16="http://schemas.microsoft.com/office/drawing/2014/main" id="{877EBD10-A790-8012-C703-CBC6C8F5730C}"/>
                  </a:ext>
                </a:extLst>
              </p:cNvPr>
              <p:cNvSpPr/>
              <p:nvPr/>
            </p:nvSpPr>
            <p:spPr>
              <a:xfrm>
                <a:off x="838200" y="1287215"/>
                <a:ext cx="5195018"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zh-CN" dirty="0"/>
                  <a:t>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r>
                          <a:rPr lang="en-US" altLang="zh-CN" i="1">
                            <a:latin typeface="Cambria Math" panose="02040503050406030204" pitchFamily="18" charset="0"/>
                          </a:rPr>
                          <m:t>𝑛</m:t>
                        </m:r>
                      </m:sub>
                    </m:sSub>
                  </m:oMath>
                </a14:m>
                <a:r>
                  <a:rPr lang="zh-CN" altLang="zh-CN" dirty="0"/>
                  <a:t>的动态规划算法</a:t>
                </a:r>
                <a:endParaRPr lang="en-US" altLang="zh-CN" dirty="0"/>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algn="just"/>
                <a:r>
                  <a:rPr lang="zh-CN"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输入：</a:t>
                </a:r>
                <a:r>
                  <a:rPr lang="en-US" altLang="zh-CN" sz="1800" i="1" kern="100" dirty="0">
                    <a:effectLst/>
                    <a:latin typeface="Times New Roman" panose="02020603050405020304" pitchFamily="18" charset="0"/>
                    <a:ea typeface="楷体_GB2312"/>
                    <a:cs typeface="Times New Roman" panose="02020603050405020304" pitchFamily="18" charset="0"/>
                  </a:rPr>
                  <a:t>n</a:t>
                </a:r>
                <a:r>
                  <a:rPr lang="zh-CN" altLang="zh-CN" sz="1800" kern="100" dirty="0">
                    <a:effectLst/>
                    <a:latin typeface="Times New Roman" panose="02020603050405020304" pitchFamily="18" charset="0"/>
                    <a:ea typeface="楷体_GB2312"/>
                    <a:cs typeface="Times New Roman" panose="02020603050405020304" pitchFamily="18" charset="0"/>
                  </a:rPr>
                  <a:t>为矩阵个数；</a:t>
                </a:r>
                <a:r>
                  <a:rPr lang="en-US" altLang="zh-CN" sz="1800" i="1" kern="100" dirty="0">
                    <a:effectLst/>
                    <a:latin typeface="Times New Roman" panose="02020603050405020304" pitchFamily="18" charset="0"/>
                    <a:ea typeface="楷体_GB2312"/>
                    <a:cs typeface="Times New Roman" panose="02020603050405020304" pitchFamily="18" charset="0"/>
                  </a:rPr>
                  <a:t>r</a:t>
                </a:r>
                <a:r>
                  <a:rPr lang="en-US" altLang="zh-CN" sz="1800" kern="100" dirty="0">
                    <a:effectLst/>
                    <a:latin typeface="Times New Roman" panose="02020603050405020304" pitchFamily="18" charset="0"/>
                    <a:ea typeface="楷体_GB2312"/>
                    <a:cs typeface="Times New Roman" panose="02020603050405020304" pitchFamily="18" charset="0"/>
                  </a:rPr>
                  <a:t>[1]...</a:t>
                </a:r>
                <a:r>
                  <a:rPr lang="en-US" altLang="zh-CN" sz="1800" i="1" kern="100" dirty="0">
                    <a:effectLst/>
                    <a:latin typeface="Times New Roman" panose="02020603050405020304" pitchFamily="18" charset="0"/>
                    <a:ea typeface="楷体_GB2312"/>
                    <a:cs typeface="Times New Roman" panose="02020603050405020304" pitchFamily="18" charset="0"/>
                  </a:rPr>
                  <a:t>r</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a:effectLst/>
                    <a:latin typeface="Times New Roman" panose="02020603050405020304" pitchFamily="18" charset="0"/>
                    <a:ea typeface="楷体_GB2312"/>
                    <a:cs typeface="Times New Roman" panose="02020603050405020304" pitchFamily="18" charset="0"/>
                  </a:rPr>
                  <a:t>n</a:t>
                </a:r>
                <a:r>
                  <a:rPr lang="en-US" altLang="zh-CN" sz="1800" kern="100" dirty="0">
                    <a:effectLst/>
                    <a:latin typeface="Times New Roman" panose="02020603050405020304" pitchFamily="18" charset="0"/>
                    <a:ea typeface="楷体_GB2312"/>
                    <a:cs typeface="Times New Roman" panose="02020603050405020304" pitchFamily="18" charset="0"/>
                  </a:rPr>
                  <a:t>+1]</a:t>
                </a:r>
                <a:r>
                  <a:rPr lang="zh-CN" altLang="zh-CN" sz="1800" kern="100" dirty="0">
                    <a:effectLst/>
                    <a:latin typeface="Times New Roman" panose="02020603050405020304" pitchFamily="18" charset="0"/>
                    <a:ea typeface="楷体_GB2312"/>
                    <a:cs typeface="Times New Roman" panose="02020603050405020304" pitchFamily="18" charset="0"/>
                  </a:rPr>
                  <a:t>记录矩阵的行列数，其中矩阵</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_GB2312"/>
                            <a:cs typeface="Times New Roman" panose="02020603050405020304" pitchFamily="18" charset="0"/>
                          </a:rPr>
                          <m:t>𝑀</m:t>
                        </m:r>
                      </m:e>
                      <m:sub>
                        <m:r>
                          <a:rPr lang="en-US" altLang="zh-CN" sz="1800" i="1" kern="100">
                            <a:effectLst/>
                            <a:latin typeface="Cambria Math" panose="02040503050406030204" pitchFamily="18" charset="0"/>
                            <a:ea typeface="楷体_GB2312"/>
                            <a:cs typeface="Times New Roman" panose="02020603050405020304" pitchFamily="18" charset="0"/>
                          </a:rPr>
                          <m:t>𝑖</m:t>
                        </m:r>
                      </m:sub>
                    </m:sSub>
                  </m:oMath>
                </a14:m>
                <a:r>
                  <a:rPr lang="zh-CN" altLang="zh-CN" sz="1800" kern="100" dirty="0">
                    <a:effectLst/>
                    <a:latin typeface="Times New Roman" panose="02020603050405020304" pitchFamily="18" charset="0"/>
                    <a:ea typeface="楷体_GB2312"/>
                    <a:cs typeface="Times New Roman" panose="02020603050405020304" pitchFamily="18" charset="0"/>
                  </a:rPr>
                  <a:t>有</a:t>
                </a:r>
                <a:r>
                  <a:rPr lang="en-US" altLang="zh-CN" sz="1800" i="1" kern="100" dirty="0">
                    <a:effectLst/>
                    <a:latin typeface="Times New Roman" panose="02020603050405020304" pitchFamily="18" charset="0"/>
                    <a:ea typeface="楷体_GB2312"/>
                    <a:cs typeface="Times New Roman" panose="02020603050405020304" pitchFamily="18" charset="0"/>
                  </a:rPr>
                  <a:t>r</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err="1">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a:t>
                </a:r>
                <a:r>
                  <a:rPr lang="zh-CN" altLang="zh-CN" sz="1800" kern="100" dirty="0">
                    <a:effectLst/>
                    <a:latin typeface="Times New Roman" panose="02020603050405020304" pitchFamily="18" charset="0"/>
                    <a:ea typeface="楷体_GB2312"/>
                    <a:cs typeface="Times New Roman" panose="02020603050405020304" pitchFamily="18" charset="0"/>
                  </a:rPr>
                  <a:t>行、</a:t>
                </a:r>
                <a:r>
                  <a:rPr lang="en-US" altLang="zh-CN" sz="1800" i="1" kern="100" dirty="0">
                    <a:effectLst/>
                    <a:latin typeface="Times New Roman" panose="02020603050405020304" pitchFamily="18" charset="0"/>
                    <a:ea typeface="楷体_GB2312"/>
                    <a:cs typeface="Times New Roman" panose="02020603050405020304" pitchFamily="18" charset="0"/>
                  </a:rPr>
                  <a:t>r</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+1]</a:t>
                </a:r>
                <a:r>
                  <a:rPr lang="zh-CN" altLang="zh-CN" sz="1800" kern="100" dirty="0">
                    <a:effectLst/>
                    <a:latin typeface="Times New Roman" panose="02020603050405020304" pitchFamily="18" charset="0"/>
                    <a:ea typeface="楷体_GB2312"/>
                    <a:cs typeface="Times New Roman" panose="02020603050405020304" pitchFamily="18" charset="0"/>
                  </a:rPr>
                  <a:t>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输出：</a:t>
                </a:r>
                <a:r>
                  <a:rPr lang="en-US" altLang="zh-CN" sz="1800" i="1" kern="100" dirty="0">
                    <a:effectLst/>
                    <a:latin typeface="Times New Roman" panose="02020603050405020304" pitchFamily="18" charset="0"/>
                    <a:ea typeface="楷体_GB2312"/>
                    <a:cs typeface="Times New Roman" panose="02020603050405020304" pitchFamily="18" charset="0"/>
                  </a:rPr>
                  <a:t>m</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err="1">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a:effectLst/>
                    <a:latin typeface="Times New Roman" panose="02020603050405020304" pitchFamily="18" charset="0"/>
                    <a:ea typeface="楷体_GB2312"/>
                    <a:cs typeface="Times New Roman" panose="02020603050405020304" pitchFamily="18" charset="0"/>
                  </a:rPr>
                  <a:t>j</a:t>
                </a:r>
                <a:r>
                  <a:rPr lang="en-US" altLang="zh-CN" sz="1800" kern="100" dirty="0">
                    <a:effectLst/>
                    <a:latin typeface="Times New Roman" panose="02020603050405020304" pitchFamily="18" charset="0"/>
                    <a:ea typeface="楷体_GB2312"/>
                    <a:cs typeface="Times New Roman" panose="02020603050405020304" pitchFamily="18" charset="0"/>
                  </a:rPr>
                  <a:t>]</a:t>
                </a:r>
                <a:r>
                  <a:rPr lang="zh-CN" altLang="zh-CN" sz="1800" kern="100" dirty="0">
                    <a:effectLst/>
                    <a:latin typeface="Times New Roman" panose="02020603050405020304" pitchFamily="18" charset="0"/>
                    <a:ea typeface="楷体_GB2312"/>
                    <a:cs typeface="Times New Roman" panose="02020603050405020304" pitchFamily="18" charset="0"/>
                  </a:rPr>
                  <a:t>存放计算</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_GB2312"/>
                            <a:cs typeface="Times New Roman" panose="02020603050405020304" pitchFamily="18" charset="0"/>
                          </a:rPr>
                          <m:t>𝑀</m:t>
                        </m:r>
                      </m:e>
                      <m:sub>
                        <m:r>
                          <a:rPr lang="en-US" altLang="zh-CN" sz="1800" i="1" kern="100">
                            <a:effectLst/>
                            <a:latin typeface="Cambria Math" panose="02040503050406030204" pitchFamily="18" charset="0"/>
                            <a:ea typeface="楷体_GB2312"/>
                            <a:cs typeface="Times New Roman" panose="02020603050405020304" pitchFamily="18" charset="0"/>
                          </a:rPr>
                          <m:t>𝑖</m:t>
                        </m:r>
                        <m:r>
                          <a:rPr lang="en-US" altLang="zh-CN" sz="1800" i="1" kern="100">
                            <a:effectLst/>
                            <a:latin typeface="Cambria Math" panose="02040503050406030204" pitchFamily="18" charset="0"/>
                            <a:ea typeface="楷体_GB2312"/>
                            <a:cs typeface="Times New Roman" panose="02020603050405020304" pitchFamily="18" charset="0"/>
                          </a:rPr>
                          <m:t>,</m:t>
                        </m:r>
                        <m:r>
                          <a:rPr lang="en-US" altLang="zh-CN" sz="1800" i="1" kern="100">
                            <a:effectLst/>
                            <a:latin typeface="Cambria Math" panose="02040503050406030204" pitchFamily="18" charset="0"/>
                            <a:ea typeface="楷体_GB2312"/>
                            <a:cs typeface="Times New Roman" panose="02020603050405020304" pitchFamily="18" charset="0"/>
                          </a:rPr>
                          <m:t>𝑗</m:t>
                        </m:r>
                      </m:sub>
                    </m:sSub>
                  </m:oMath>
                </a14:m>
                <a:r>
                  <a:rPr lang="zh-CN" altLang="zh-CN" sz="1800" kern="100" dirty="0">
                    <a:effectLst/>
                    <a:latin typeface="Times New Roman" panose="02020603050405020304" pitchFamily="18" charset="0"/>
                    <a:ea typeface="楷体_GB2312"/>
                    <a:cs typeface="Times New Roman" panose="02020603050405020304" pitchFamily="18" charset="0"/>
                  </a:rPr>
                  <a:t>的最优乘法次数；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42900" algn="just"/>
                <a:r>
                  <a:rPr lang="en-US" altLang="zh-CN" sz="1800" i="1" kern="100" dirty="0">
                    <a:effectLst/>
                    <a:latin typeface="Times New Roman" panose="02020603050405020304" pitchFamily="18" charset="0"/>
                    <a:ea typeface="楷体_GB2312"/>
                    <a:cs typeface="Times New Roman" panose="02020603050405020304" pitchFamily="18" charset="0"/>
                  </a:rPr>
                  <a:t>p</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err="1">
                    <a:effectLst/>
                    <a:latin typeface="Times New Roman" panose="02020603050405020304" pitchFamily="18" charset="0"/>
                    <a:ea typeface="楷体_GB2312"/>
                    <a:cs typeface="Times New Roman" panose="02020603050405020304" pitchFamily="18" charset="0"/>
                  </a:rPr>
                  <a:t>i</a:t>
                </a:r>
                <a:r>
                  <a:rPr lang="en-US" altLang="zh-CN" sz="1800" kern="100" dirty="0">
                    <a:effectLst/>
                    <a:latin typeface="Times New Roman" panose="02020603050405020304" pitchFamily="18" charset="0"/>
                    <a:ea typeface="楷体_GB2312"/>
                    <a:cs typeface="Times New Roman" panose="02020603050405020304" pitchFamily="18" charset="0"/>
                  </a:rPr>
                  <a:t>][</a:t>
                </a:r>
                <a:r>
                  <a:rPr lang="en-US" altLang="zh-CN" sz="1800" i="1" kern="100" dirty="0">
                    <a:effectLst/>
                    <a:latin typeface="Times New Roman" panose="02020603050405020304" pitchFamily="18" charset="0"/>
                    <a:ea typeface="楷体_GB2312"/>
                    <a:cs typeface="Times New Roman" panose="02020603050405020304" pitchFamily="18" charset="0"/>
                  </a:rPr>
                  <a:t>j</a:t>
                </a:r>
                <a:r>
                  <a:rPr lang="en-US" altLang="zh-CN" sz="1800" kern="100" dirty="0">
                    <a:effectLst/>
                    <a:latin typeface="Times New Roman" panose="02020603050405020304" pitchFamily="18" charset="0"/>
                    <a:ea typeface="楷体_GB2312"/>
                    <a:cs typeface="Times New Roman" panose="02020603050405020304" pitchFamily="18" charset="0"/>
                  </a:rPr>
                  <a:t>]</a:t>
                </a:r>
                <a:r>
                  <a:rPr lang="zh-CN" altLang="zh-CN" sz="1800" kern="100" dirty="0">
                    <a:effectLst/>
                    <a:latin typeface="Times New Roman" panose="02020603050405020304" pitchFamily="18" charset="0"/>
                    <a:ea typeface="楷体_GB2312"/>
                    <a:cs typeface="Times New Roman" panose="02020603050405020304" pitchFamily="18" charset="0"/>
                  </a:rPr>
                  <a:t>存放计算</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_GB2312"/>
                            <a:cs typeface="Times New Roman" panose="02020603050405020304" pitchFamily="18" charset="0"/>
                          </a:rPr>
                          <m:t>𝑀</m:t>
                        </m:r>
                      </m:e>
                      <m:sub>
                        <m:r>
                          <a:rPr lang="en-US" altLang="zh-CN" sz="1800" i="1" kern="100">
                            <a:effectLst/>
                            <a:latin typeface="Cambria Math" panose="02040503050406030204" pitchFamily="18" charset="0"/>
                            <a:ea typeface="楷体_GB2312"/>
                            <a:cs typeface="Times New Roman" panose="02020603050405020304" pitchFamily="18" charset="0"/>
                          </a:rPr>
                          <m:t>𝑖</m:t>
                        </m:r>
                        <m:r>
                          <a:rPr lang="en-US" altLang="zh-CN" sz="1800" i="1" kern="100">
                            <a:effectLst/>
                            <a:latin typeface="Cambria Math" panose="02040503050406030204" pitchFamily="18" charset="0"/>
                            <a:ea typeface="楷体_GB2312"/>
                            <a:cs typeface="Times New Roman" panose="02020603050405020304" pitchFamily="18" charset="0"/>
                          </a:rPr>
                          <m:t>,</m:t>
                        </m:r>
                        <m:r>
                          <a:rPr lang="en-US" altLang="zh-CN" sz="1800" i="1" kern="100">
                            <a:effectLst/>
                            <a:latin typeface="Cambria Math" panose="02040503050406030204" pitchFamily="18" charset="0"/>
                            <a:ea typeface="楷体_GB2312"/>
                            <a:cs typeface="Times New Roman" panose="02020603050405020304" pitchFamily="18" charset="0"/>
                          </a:rPr>
                          <m:t>𝑗</m:t>
                        </m:r>
                      </m:sub>
                    </m:sSub>
                  </m:oMath>
                </a14:m>
                <a:r>
                  <a:rPr lang="zh-CN" altLang="zh-CN" sz="1800" kern="100" dirty="0">
                    <a:effectLst/>
                    <a:latin typeface="Times New Roman" panose="02020603050405020304" pitchFamily="18" charset="0"/>
                    <a:ea typeface="楷体_GB2312"/>
                    <a:cs typeface="Times New Roman" panose="02020603050405020304" pitchFamily="18" charset="0"/>
                  </a:rPr>
                  <a:t>的最优划分位置</a:t>
                </a:r>
                <a:r>
                  <a:rPr lang="en-US" altLang="zh-CN" sz="1800" i="1" kern="100" dirty="0">
                    <a:effectLst/>
                    <a:latin typeface="Times New Roman" panose="02020603050405020304" pitchFamily="18" charset="0"/>
                    <a:ea typeface="楷体_GB2312"/>
                    <a:cs typeface="Times New Roman" panose="02020603050405020304" pitchFamily="18" charset="0"/>
                  </a:rPr>
                  <a:t>k</a:t>
                </a:r>
                <a:r>
                  <a:rPr lang="zh-CN" altLang="zh-CN" sz="1800" kern="100" dirty="0">
                    <a:effectLst/>
                    <a:latin typeface="Times New Roman" panose="02020603050405020304" pitchFamily="18" charset="0"/>
                    <a:ea typeface="楷体_GB2312"/>
                    <a:cs typeface="Times New Roman" panose="02020603050405020304" pitchFamily="18" charset="0"/>
                  </a:rPr>
                  <a:t>，即</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_GB2312"/>
                                <a:cs typeface="Times New Roman" panose="02020603050405020304" pitchFamily="18" charset="0"/>
                              </a:rPr>
                              <m:t>𝑀</m:t>
                            </m:r>
                          </m:e>
                          <m:sub>
                            <m:r>
                              <a:rPr lang="en-US" altLang="zh-CN" sz="1800" i="1" kern="100">
                                <a:effectLst/>
                                <a:latin typeface="Cambria Math" panose="02040503050406030204" pitchFamily="18" charset="0"/>
                                <a:ea typeface="楷体_GB2312"/>
                                <a:cs typeface="Times New Roman" panose="02020603050405020304" pitchFamily="18" charset="0"/>
                              </a:rPr>
                              <m:t>𝑖</m:t>
                            </m:r>
                            <m:r>
                              <a:rPr lang="en-US" altLang="zh-CN" sz="1800" i="1" kern="100">
                                <a:effectLst/>
                                <a:latin typeface="Cambria Math" panose="02040503050406030204" pitchFamily="18" charset="0"/>
                                <a:ea typeface="楷体_GB2312"/>
                                <a:cs typeface="Times New Roman" panose="02020603050405020304" pitchFamily="18" charset="0"/>
                              </a:rPr>
                              <m:t>,</m:t>
                            </m:r>
                            <m:r>
                              <a:rPr lang="en-US" altLang="zh-CN" sz="1800" i="1" kern="100">
                                <a:effectLst/>
                                <a:latin typeface="Cambria Math" panose="02040503050406030204" pitchFamily="18" charset="0"/>
                                <a:ea typeface="楷体_GB2312"/>
                                <a:cs typeface="Times New Roman" panose="02020603050405020304" pitchFamily="18" charset="0"/>
                              </a:rPr>
                              <m:t>𝑗</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for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to</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n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0  //</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最小规模问题的解：只有</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个矩阵，不需要计算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p>
              <a:p>
                <a:pPr marL="342900" lvl="0" indent="-342900" algn="just">
                  <a:buFont typeface="+mj-lt"/>
                  <a:buAutoNum type="arabicPeriod"/>
                </a:pPr>
                <a:endParaRPr lang="en-US" altLang="zh-CN" b="1" kern="100" dirty="0">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endPar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endParaRPr lang="zh-CN" altLang="zh-CN" dirty="0">
                  <a:latin typeface="微软雅黑" panose="020B0503020204020204" pitchFamily="34" charset="-122"/>
                  <a:ea typeface="微软雅黑" panose="020B0503020204020204" pitchFamily="34" charset="-122"/>
                </a:endParaRPr>
              </a:p>
            </p:txBody>
          </p:sp>
        </mc:Choice>
        <mc:Fallback xmlns="">
          <p:sp>
            <p:nvSpPr>
              <p:cNvPr id="74" name="任意多边形: 形状 73">
                <a:extLst>
                  <a:ext uri="{FF2B5EF4-FFF2-40B4-BE49-F238E27FC236}">
                    <a16:creationId xmlns:a16="http://schemas.microsoft.com/office/drawing/2014/main" id="{877EBD10-A790-8012-C703-CBC6C8F5730C}"/>
                  </a:ext>
                </a:extLst>
              </p:cNvPr>
              <p:cNvSpPr>
                <a:spLocks noRot="1" noChangeAspect="1" noMove="1" noResize="1" noEditPoints="1" noAdjustHandles="1" noChangeArrowheads="1" noChangeShapeType="1" noTextEdit="1"/>
              </p:cNvSpPr>
              <p:nvPr/>
            </p:nvSpPr>
            <p:spPr>
              <a:xfrm>
                <a:off x="838200" y="1287215"/>
                <a:ext cx="5195018"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a:stretch>
              </a:blipFill>
            </p:spPr>
            <p:txBody>
              <a:bodyPr/>
              <a:lstStyle/>
              <a:p>
                <a:r>
                  <a:rPr lang="zh-CN" altLang="en-US">
                    <a:noFill/>
                  </a:rPr>
                  <a:t> </a:t>
                </a:r>
              </a:p>
            </p:txBody>
          </p:sp>
        </mc:Fallback>
      </mc:AlternateContent>
      <p:sp>
        <p:nvSpPr>
          <p:cNvPr id="5" name="任意多边形: 形状 4">
            <a:extLst>
              <a:ext uri="{FF2B5EF4-FFF2-40B4-BE49-F238E27FC236}">
                <a16:creationId xmlns:a16="http://schemas.microsoft.com/office/drawing/2014/main" id="{43331B23-DEC8-A69E-341D-5C3C23B74CAB}"/>
              </a:ext>
            </a:extLst>
          </p:cNvPr>
          <p:cNvSpPr/>
          <p:nvPr/>
        </p:nvSpPr>
        <p:spPr>
          <a:xfrm>
            <a:off x="6158784" y="1287215"/>
            <a:ext cx="5195018" cy="491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lvl="0" indent="-342900" algn="just">
              <a:buFont typeface="+mj-lt"/>
              <a:buAutoNum type="arabicPeriod" startAt="4"/>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for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length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to</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do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length=j-</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p>
          <a:p>
            <a:pPr marL="342900" lvl="0" indent="-342900" algn="just">
              <a:buFont typeface="+mj-lt"/>
              <a:buAutoNum type="arabicPeriod" startAt="4"/>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for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1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to</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n-length</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4"/>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length</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4"/>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Infinity //</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将</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初始化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4"/>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for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k</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to</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do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4"/>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this_m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p>
          <a:p>
            <a:pPr lvl="0" algn="just"/>
            <a:r>
              <a:rPr lang="en-US" altLang="zh-CN" kern="100" dirty="0">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k</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k</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k</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if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this_m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&lt;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then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若当前值更优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楷体_GB231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Times New Roman" panose="02020603050405020304" pitchFamily="18" charset="0"/>
                <a:ea typeface="楷体_GB2312"/>
                <a:cs typeface="Times New Roman" panose="02020603050405020304" pitchFamily="18" charset="0"/>
              </a:rPr>
              <a:t> </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this_m</a:t>
            </a:r>
            <a:r>
              <a:rPr lang="en-US" altLang="zh-CN" sz="1800" kern="100" dirty="0">
                <a:effectLst/>
                <a:latin typeface="Times New Roman" panose="02020603050405020304" pitchFamily="18" charset="0"/>
                <a:ea typeface="楷体_GB2312"/>
                <a:cs typeface="Times New Roman" panose="02020603050405020304" pitchFamily="18" charset="0"/>
              </a:rPr>
              <a:t>  //</a:t>
            </a:r>
            <a:r>
              <a:rPr lang="zh-CN" altLang="zh-CN" sz="1800" kern="100" dirty="0">
                <a:effectLst/>
                <a:latin typeface="Times New Roman" panose="02020603050405020304" pitchFamily="18" charset="0"/>
                <a:ea typeface="楷体_GB2312"/>
                <a:cs typeface="Times New Roman" panose="02020603050405020304" pitchFamily="18" charset="0"/>
              </a:rPr>
              <a:t>则更新最优解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  |  </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j</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 k </a:t>
            </a:r>
            <a:r>
              <a:rPr lang="en-US" altLang="zh-CN" sz="1800" kern="100" dirty="0">
                <a:effectLst/>
                <a:latin typeface="Times New Roman" panose="02020603050405020304" pitchFamily="18" charset="0"/>
                <a:ea typeface="楷体_GB2312"/>
                <a:cs typeface="Times New Roman" panose="02020603050405020304" pitchFamily="18" charset="0"/>
              </a:rPr>
              <a:t>        //</a:t>
            </a:r>
            <a:r>
              <a:rPr lang="zh-CN" altLang="zh-CN" sz="1800" kern="100" dirty="0">
                <a:effectLst/>
                <a:latin typeface="Times New Roman" panose="02020603050405020304" pitchFamily="18" charset="0"/>
                <a:ea typeface="楷体_GB2312"/>
                <a:cs typeface="Times New Roman" panose="02020603050405020304" pitchFamily="18" charset="0"/>
              </a:rPr>
              <a:t>且记录划分位置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startAt="10"/>
            </a:pP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27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spcBef>
                <a:spcPts val="600"/>
              </a:spcBef>
            </a:pPr>
            <a:r>
              <a:rPr lang="zh-CN" altLang="en-US" sz="2400" b="1" kern="100" dirty="0">
                <a:effectLst/>
                <a:cs typeface="Times New Roman" panose="02020603050405020304" pitchFamily="18" charset="0"/>
              </a:rPr>
              <a:t>动态规划的设计思想</a:t>
            </a:r>
            <a:endParaRPr lang="en-US" altLang="zh-CN" sz="2400" b="1" kern="100" dirty="0">
              <a:effectLst/>
              <a:cs typeface="Times New Roman" panose="02020603050405020304" pitchFamily="18" charset="0"/>
            </a:endParaRPr>
          </a:p>
          <a:p>
            <a:pPr indent="266700" algn="just">
              <a:lnSpc>
                <a:spcPct val="10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一般可用动态规划求解的优化问题，具有以下两个特征：</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0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具有最优子结构。动态规划中单个子问题的最优解并不一定是整体最优解的一部分，每一步的最优决策是在综合了所有子问题的最优解之后做出的。整体最优解对子问题最优解的依赖性使得我们可以从最小问题出发构造出整个问题的解。</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0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子问题大量重复。即用分治法递归自顶向下求解时，分解出来的子问题并不总是新问题。动态规划算法正是利用问题的这一性质，反其道而行，自底向上求解，将每次解决的新问题存在表中，避免重复计算，从而提高解题效率。</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0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需要注意的是，特征（</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）是应用动态规划的正确性的必要前提，特征（</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是动态规划提升效率的前提。如果问题本身不具备最优子结构，例如前面一步的最优选择会导致错失后面的最优解，则这个问题根本不能用动态规划解决。另一方面，如果递归调用的子问题都没有重复，那直接递归解决就好了，用动态规划反而多用了存储空间。</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76650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15.4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动态规划</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10845775" cy="5057775"/>
          </a:xfrm>
        </p:spPr>
        <p:txBody>
          <a:bodyPr>
            <a:normAutofit/>
          </a:bodyPr>
          <a:lstStyle/>
          <a:p>
            <a:pPr algn="just">
              <a:lnSpc>
                <a:spcPct val="150000"/>
              </a:lnSpc>
              <a:spcBef>
                <a:spcPts val="600"/>
              </a:spcBef>
            </a:pPr>
            <a:r>
              <a:rPr lang="zh-CN" altLang="en-US" sz="2400" b="1" kern="100" dirty="0">
                <a:effectLst/>
                <a:cs typeface="Times New Roman" panose="02020603050405020304" pitchFamily="18" charset="0"/>
              </a:rPr>
              <a:t>动态规划的设计思想</a:t>
            </a:r>
            <a:endParaRPr lang="en-US" altLang="zh-CN" sz="2400" b="1" kern="100" dirty="0">
              <a:effectLst/>
              <a:cs typeface="Times New Roman" panose="02020603050405020304" pitchFamily="18" charset="0"/>
            </a:endParaRPr>
          </a:p>
          <a:p>
            <a:pPr indent="266700"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应用动态规划解决问题时，一般有</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个步骤：</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确认问题具有最优子结构；</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推导出子问题最优解之间的递推关系式；</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按照正确的顺序，从小规模开始计算并存储子问题的最优解，同时记录最优划分</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注意每一步计算时都要保证用到的子问题是已经解决过的；</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arenBoth"/>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根据最优划分构造出最优的解决方案。</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8039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r>
              <a:rPr lang="zh-CN" altLang="zh-CN" sz="2400" b="1" kern="100" dirty="0">
                <a:effectLst/>
                <a:cs typeface="Times New Roman" panose="02020603050405020304" pitchFamily="18" charset="0"/>
              </a:rPr>
              <a:t>贪心法的设计思想</a:t>
            </a:r>
            <a:endParaRPr lang="en-US" altLang="zh-CN" sz="2400" b="1" kern="100" dirty="0">
              <a:effectLst/>
              <a:cs typeface="Times New Roman" panose="02020603050405020304" pitchFamily="18" charset="0"/>
            </a:endParaRPr>
          </a:p>
          <a:p>
            <a:pPr indent="266700" algn="just">
              <a:lnSpc>
                <a:spcPct val="150000"/>
              </a:lnSpc>
              <a:spcBef>
                <a:spcPts val="600"/>
              </a:spcBef>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将解决问题的过程分步骤进行，每一步都采取当前最优策略（也称为</a:t>
            </a: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局部最优策略</a:t>
            </a: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），并且不允许反悔。于是贪心法的关键点有两个：</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eriod"/>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划分步骤。可以递归地理解为，将原问题划分为执行当前的一步指令，再递归地解决剩下的、结构相同的子问题。</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eriod"/>
            </a:pP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贪</a:t>
            </a: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即定义当前的</a:t>
            </a: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最优</a:t>
            </a:r>
            <a:r>
              <a:rPr lang="en-US"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策略。当然，首先这个策略必须能形成一个可行解，即满足问题的约束，因为执行了当前策略后，在解决剩余子问题时不允许反悔；其次，这个策略必须是当前约束条件下能达到的最佳状态。</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b="1" dirty="0"/>
          </a:p>
        </p:txBody>
      </p:sp>
      <p:sp>
        <p:nvSpPr>
          <p:cNvPr id="5" name="文本框 4">
            <a:extLst>
              <a:ext uri="{FF2B5EF4-FFF2-40B4-BE49-F238E27FC236}">
                <a16:creationId xmlns:a16="http://schemas.microsoft.com/office/drawing/2014/main" id="{4C560EE7-A9B9-EF33-6672-7DACCCECA9A2}"/>
              </a:ext>
            </a:extLst>
          </p:cNvPr>
          <p:cNvSpPr txBox="1"/>
          <p:nvPr/>
        </p:nvSpPr>
        <p:spPr>
          <a:xfrm>
            <a:off x="3426487" y="1276350"/>
            <a:ext cx="5868238" cy="400110"/>
          </a:xfrm>
          <a:prstGeom prst="rect">
            <a:avLst/>
          </a:prstGeom>
          <a:solidFill>
            <a:srgbClr val="009999"/>
          </a:solidFill>
        </p:spPr>
        <p:txBody>
          <a:bodyPr wrap="square" rtlCol="0">
            <a:spAutoFit/>
          </a:bodyPr>
          <a:lstStyle/>
          <a:p>
            <a:pPr algn="ctr"/>
            <a:r>
              <a:rPr lang="zh-CN"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局部最优</a:t>
            </a:r>
            <a:r>
              <a:rPr lang="en-US"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全局最优</a:t>
            </a:r>
            <a:r>
              <a:rPr lang="en-US"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a:r>
            <a:r>
              <a:rPr lang="zh-CN" altLang="en-US"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贪心可以得到最优解</a:t>
            </a:r>
            <a:endParaRPr lang="zh-CN" altLang="en-US" sz="2000" b="1" dirty="0">
              <a:solidFill>
                <a:schemeClr val="bg1"/>
              </a:solidFill>
            </a:endParaRPr>
          </a:p>
        </p:txBody>
      </p:sp>
    </p:spTree>
    <p:extLst>
      <p:ext uri="{BB962C8B-B14F-4D97-AF65-F5344CB8AC3E}">
        <p14:creationId xmlns:p14="http://schemas.microsoft.com/office/powerpoint/2010/main" val="2919936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algn="just">
                  <a:lnSpc>
                    <a:spcPct val="150000"/>
                  </a:lnSpc>
                  <a:spcBef>
                    <a:spcPts val="600"/>
                  </a:spcBef>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【例</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15.8</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活动安排问题</a:t>
                </a:r>
                <a:endParaRPr lang="en-US" altLang="zh-CN" sz="2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假设只有一间活动室可用，现有</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个俱乐部来申请使用，每个俱乐部的活动都有一个计划开始的时间和结束的时间。要求审批通过的所有活动在时间安排上不能有冲突，问最多可以批准多少个俱乐部的申请？</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记俱乐部的活动集合为</a:t>
                </a:r>
                <a:r>
                  <a:rPr lang="zh-CN" altLang="zh-CN" kern="100" dirty="0">
                    <a:effectLst/>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p>
                    </m:sSubSup>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，第</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项活动</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的活动时间为半开闭的区间</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。两项活动</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和</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如果满足</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或</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，就说明它们在时间安排上没有冲突。为了方便后续分析，不妨先将所有活动按其结束时间的非递减顺序排序，即有</a:t>
                </a:r>
                <a:r>
                  <a:rPr lang="zh-CN" altLang="zh-CN" kern="100" dirty="0">
                    <a:effectLst/>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b="1"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8878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algn="just">
                  <a:lnSpc>
                    <a:spcPct val="150000"/>
                  </a:lnSpc>
                  <a:spcBef>
                    <a:spcPts val="600"/>
                  </a:spcBef>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最优子结构？</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Bef>
                    <a:spcPts val="600"/>
                  </a:spcBef>
                </a:pPr>
                <a:r>
                  <a:rPr lang="zh-CN" altLang="zh-CN" kern="100" dirty="0">
                    <a:effectLst/>
                    <a:cs typeface="Times New Roman" panose="02020603050405020304" pitchFamily="18" charset="0"/>
                  </a:rPr>
                  <a:t>对任意</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kern="100" dirty="0">
                    <a:effectLst/>
                    <a:cs typeface="Times New Roman" panose="02020603050405020304" pitchFamily="18" charset="0"/>
                  </a:rPr>
                  <a:t>，记所有在</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kern="100" dirty="0">
                    <a:effectLst/>
                    <a:cs typeface="Times New Roman" panose="02020603050405020304" pitchFamily="18" charset="0"/>
                  </a:rPr>
                  <a:t>结束后才开始、并且在</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zh-CN" kern="100" dirty="0">
                    <a:effectLst/>
                    <a:cs typeface="Times New Roman" panose="02020603050405020304" pitchFamily="18" charset="0"/>
                  </a:rPr>
                  <a:t>开始前都结束的活动集合为</a:t>
                </a:r>
                <a:r>
                  <a:rPr lang="zh-CN" altLang="zh-CN" kern="100" dirty="0">
                    <a:effectLst/>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a14:m>
                <a:r>
                  <a:rPr lang="zh-CN" altLang="zh-CN" kern="100" dirty="0">
                    <a:effectLst/>
                    <a:cs typeface="Times New Roman" panose="02020603050405020304" pitchFamily="18" charset="0"/>
                  </a:rPr>
                  <a:t>。如果这个子问题</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a14:m>
                <a:r>
                  <a:rPr lang="zh-CN" altLang="zh-CN" kern="100" dirty="0">
                    <a:effectLst/>
                    <a:cs typeface="Times New Roman" panose="02020603050405020304" pitchFamily="18" charset="0"/>
                  </a:rPr>
                  <a:t>的最优解的集合中包含了活动</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cs typeface="Times New Roman" panose="02020603050405020304" pitchFamily="18" charset="0"/>
                  </a:rPr>
                  <a:t>，那么这个最优解中排在</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cs typeface="Times New Roman" panose="02020603050405020304" pitchFamily="18" charset="0"/>
                  </a:rPr>
                  <a:t>之前的所有活动，是不是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𝑖𝑘</m:t>
                        </m:r>
                      </m:sub>
                    </m:sSub>
                  </m:oMath>
                </a14:m>
                <a:r>
                  <a:rPr lang="zh-CN" altLang="zh-CN" kern="100" dirty="0">
                    <a:effectLst/>
                    <a:cs typeface="Times New Roman" panose="02020603050405020304" pitchFamily="18" charset="0"/>
                  </a:rPr>
                  <a:t>这个子问题的最优解？排在</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cs typeface="Times New Roman" panose="02020603050405020304" pitchFamily="18" charset="0"/>
                  </a:rPr>
                  <a:t>之后的所有活动，</a:t>
                </a:r>
                <a:r>
                  <a:rPr lang="zh-CN" altLang="zh-CN" kern="100" dirty="0">
                    <a:cs typeface="Times New Roman" panose="02020603050405020304" pitchFamily="18" charset="0"/>
                  </a:rPr>
                  <a:t>是不是</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𝑘𝑗</m:t>
                        </m:r>
                      </m:sub>
                    </m:sSub>
                  </m:oMath>
                </a14:m>
                <a:r>
                  <a:rPr lang="zh-CN" altLang="zh-CN" kern="100" dirty="0">
                    <a:cs typeface="Times New Roman" panose="02020603050405020304" pitchFamily="18" charset="0"/>
                  </a:rPr>
                  <a:t>这个子问题的最优解？</a:t>
                </a:r>
                <a:endParaRPr lang="zh-CN" altLang="en-US" b="1" dirty="0"/>
              </a:p>
              <a:p>
                <a:pPr algn="just">
                  <a:lnSpc>
                    <a:spcPct val="150000"/>
                  </a:lnSpc>
                  <a:spcBef>
                    <a:spcPts val="600"/>
                  </a:spcBef>
                </a:pPr>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zh-CN" dirty="0"/>
                  <a:t>记子问题</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𝑖𝑗</m:t>
                        </m:r>
                      </m:sub>
                    </m:sSub>
                  </m:oMath>
                </a14:m>
                <a:r>
                  <a:rPr lang="zh-CN" altLang="zh-CN" dirty="0"/>
                  <a:t>的最优解中包含的俱乐部的数量为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𝑖𝑗</m:t>
                        </m:r>
                      </m:sub>
                    </m:sSub>
                  </m:oMath>
                </a14:m>
                <a:r>
                  <a:rPr lang="zh-CN" altLang="zh-CN" dirty="0"/>
                  <a:t>，则根据最优子结构的性质，可以得到以下递推公式：</a:t>
                </a: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 </m:t>
                          </m:r>
                          <m:m>
                            <m:mPr>
                              <m:mcs>
                                <m:mc>
                                  <m:mcPr>
                                    <m:count m:val="2"/>
                                    <m:mcJc m:val="center"/>
                                  </m:mcPr>
                                </m:mc>
                              </m:mcs>
                              <m:ctrlPr>
                                <a:rPr lang="zh-CN" altLang="zh-CN" i="1">
                                  <a:latin typeface="Cambria Math" panose="02040503050406030204" pitchFamily="18" charset="0"/>
                                </a:rPr>
                              </m:ctrlPr>
                            </m:mPr>
                            <m:mr>
                              <m:e>
                                <m:limLow>
                                  <m:limLowPr>
                                    <m:ctrlPr>
                                      <a:rPr lang="zh-CN" altLang="zh-CN" i="1">
                                        <a:latin typeface="Cambria Math" panose="02040503050406030204" pitchFamily="18" charset="0"/>
                                      </a:rPr>
                                    </m:ctrlPr>
                                  </m:limLowPr>
                                  <m:e>
                                    <m:r>
                                      <a:rPr lang="en-US" altLang="zh-CN" i="1">
                                        <a:latin typeface="Cambria Math" panose="02040503050406030204" pitchFamily="18" charset="0"/>
                                      </a:rPr>
                                      <m:t>𝑚𝑎𝑥</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𝑖𝑗</m:t>
                                        </m:r>
                                      </m:sub>
                                    </m:sSub>
                                  </m:lim>
                                </m:limLow>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𝑘𝑗</m:t>
                                    </m:r>
                                  </m:sub>
                                </m:sSub>
                                <m:r>
                                  <a:rPr lang="en-US" altLang="zh-CN" i="1">
                                    <a:latin typeface="Cambria Math" panose="02040503050406030204" pitchFamily="18" charset="0"/>
                                  </a:rPr>
                                  <m:t>+1)</m:t>
                                </m:r>
                              </m:e>
                              <m:e>
                                <m:r>
                                  <a:rPr lang="zh-CN" altLang="zh-CN">
                                    <a:latin typeface="Cambria Math" panose="02040503050406030204" pitchFamily="18" charset="0"/>
                                  </a:rPr>
                                  <m:t>若</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𝑖𝑗</m:t>
                                    </m:r>
                                  </m:sub>
                                </m:sSub>
                                <m:r>
                                  <a:rPr lang="zh-CN" altLang="zh-CN">
                                    <a:latin typeface="Cambria Math" panose="02040503050406030204" pitchFamily="18" charset="0"/>
                                  </a:rPr>
                                  <m:t>不为空集</m:t>
                                </m:r>
                                <m:r>
                                  <a:rPr lang="zh-CN" altLang="zh-CN" i="1">
                                    <a:latin typeface="Cambria Math" panose="02040503050406030204" pitchFamily="18" charset="0"/>
                                  </a:rPr>
                                  <m:t> </m:t>
                                </m:r>
                              </m:e>
                            </m:mr>
                            <m:mr>
                              <m:e>
                                <m:r>
                                  <a:rPr lang="en-US" altLang="zh-CN" i="1">
                                    <a:latin typeface="Cambria Math" panose="02040503050406030204" pitchFamily="18" charset="0"/>
                                  </a:rPr>
                                  <m:t>0</m:t>
                                </m:r>
                              </m:e>
                              <m:e>
                                <m:r>
                                  <a:rPr lang="zh-CN" altLang="zh-CN">
                                    <a:latin typeface="Cambria Math" panose="02040503050406030204" pitchFamily="18" charset="0"/>
                                  </a:rPr>
                                  <m:t>若</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𝑖𝑗</m:t>
                                    </m:r>
                                  </m:sub>
                                </m:sSub>
                                <m:r>
                                  <a:rPr lang="zh-CN" altLang="zh-CN">
                                    <a:latin typeface="Cambria Math" panose="02040503050406030204" pitchFamily="18" charset="0"/>
                                  </a:rPr>
                                  <m:t>为空集</m:t>
                                </m:r>
                              </m:e>
                            </m:mr>
                          </m:m>
                        </m:e>
                      </m:d>
                    </m:oMath>
                  </m:oMathPara>
                </a14:m>
                <a:endParaRPr lang="zh-CN" altLang="zh-CN" dirty="0"/>
              </a:p>
              <a:p>
                <a:r>
                  <a:rPr lang="zh-CN" altLang="zh-CN" dirty="0"/>
                  <a:t>显然可以用动态规划在</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3</m:t>
                        </m:r>
                      </m:sup>
                    </m:sSup>
                    <m:r>
                      <a:rPr lang="en-US" altLang="zh-CN" i="1">
                        <a:latin typeface="Cambria Math" panose="02040503050406030204" pitchFamily="18" charset="0"/>
                      </a:rPr>
                      <m:t>)</m:t>
                    </m:r>
                  </m:oMath>
                </a14:m>
                <a:r>
                  <a:rPr lang="zh-CN" altLang="zh-CN" dirty="0"/>
                  <a:t>时间内解决问题。</a:t>
                </a: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r="-5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对话气泡: 圆角矩形 4">
                <a:extLst>
                  <a:ext uri="{FF2B5EF4-FFF2-40B4-BE49-F238E27FC236}">
                    <a16:creationId xmlns:a16="http://schemas.microsoft.com/office/drawing/2014/main" id="{60BAE1D2-8FED-53AF-9D00-8DB556A4F2E7}"/>
                  </a:ext>
                </a:extLst>
              </p:cNvPr>
              <p:cNvSpPr/>
              <p:nvPr/>
            </p:nvSpPr>
            <p:spPr>
              <a:xfrm>
                <a:off x="7162800" y="5581650"/>
                <a:ext cx="4104640" cy="859790"/>
              </a:xfrm>
              <a:prstGeom prst="wedgeRoundRectCallout">
                <a:avLst>
                  <a:gd name="adj1" fmla="val -111427"/>
                  <a:gd name="adj2" fmla="val -109228"/>
                  <a:gd name="adj3" fmla="val 16667"/>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如果我们能利用贪心法直接确定这个</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，就可以提高效率了。</a:t>
                </a:r>
                <a:endParaRPr lang="zh-CN" altLang="en-US" dirty="0"/>
              </a:p>
            </p:txBody>
          </p:sp>
        </mc:Choice>
        <mc:Fallback>
          <p:sp>
            <p:nvSpPr>
              <p:cNvPr id="5" name="对话气泡: 圆角矩形 4">
                <a:extLst>
                  <a:ext uri="{FF2B5EF4-FFF2-40B4-BE49-F238E27FC236}">
                    <a16:creationId xmlns:a16="http://schemas.microsoft.com/office/drawing/2014/main" id="{60BAE1D2-8FED-53AF-9D00-8DB556A4F2E7}"/>
                  </a:ext>
                </a:extLst>
              </p:cNvPr>
              <p:cNvSpPr>
                <a:spLocks noRot="1" noChangeAspect="1" noMove="1" noResize="1" noEditPoints="1" noAdjustHandles="1" noChangeArrowheads="1" noChangeShapeType="1" noTextEdit="1"/>
              </p:cNvSpPr>
              <p:nvPr/>
            </p:nvSpPr>
            <p:spPr>
              <a:xfrm>
                <a:off x="7162800" y="5581650"/>
                <a:ext cx="4104640" cy="859790"/>
              </a:xfrm>
              <a:prstGeom prst="wedgeRoundRectCallout">
                <a:avLst>
                  <a:gd name="adj1" fmla="val -111427"/>
                  <a:gd name="adj2" fmla="val -109228"/>
                  <a:gd name="adj3" fmla="val 16667"/>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887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algn="just">
              <a:lnSpc>
                <a:spcPct val="150000"/>
              </a:lnSpc>
              <a:spcBef>
                <a:spcPts val="600"/>
              </a:spcBef>
            </a:pPr>
            <a:r>
              <a:rPr lang="zh-CN" altLang="zh-CN" b="1" kern="100" dirty="0">
                <a:effectLst/>
                <a:cs typeface="Times New Roman" panose="02020603050405020304" pitchFamily="18" charset="0"/>
              </a:rPr>
              <a:t>方法</a:t>
            </a:r>
            <a:r>
              <a:rPr lang="en-US" altLang="zh-CN" b="1" kern="100" dirty="0">
                <a:effectLst/>
                <a:cs typeface="Times New Roman" panose="02020603050405020304" pitchFamily="18" charset="0"/>
              </a:rPr>
              <a:t>1</a:t>
            </a:r>
            <a:r>
              <a:rPr lang="zh-CN" altLang="zh-CN" b="1" kern="100" dirty="0">
                <a:effectLst/>
                <a:cs typeface="Times New Roman" panose="02020603050405020304" pitchFamily="18" charset="0"/>
              </a:rPr>
              <a:t>：</a:t>
            </a:r>
            <a:r>
              <a:rPr lang="zh-CN" altLang="zh-CN" kern="100" dirty="0">
                <a:effectLst/>
                <a:cs typeface="Times New Roman" panose="02020603050405020304" pitchFamily="18" charset="0"/>
              </a:rPr>
              <a:t>在保证无冲突的前提下，每次批准一项</a:t>
            </a:r>
            <a:r>
              <a:rPr lang="zh-CN" altLang="zh-CN" b="1" kern="100" dirty="0">
                <a:effectLst/>
                <a:cs typeface="Times New Roman" panose="02020603050405020304" pitchFamily="18" charset="0"/>
              </a:rPr>
              <a:t>最早开始</a:t>
            </a:r>
            <a:r>
              <a:rPr lang="zh-CN" altLang="zh-CN" kern="100" dirty="0">
                <a:effectLst/>
                <a:cs typeface="Times New Roman" panose="02020603050405020304" pitchFamily="18" charset="0"/>
              </a:rPr>
              <a:t>的活动，即</a:t>
            </a:r>
            <a:r>
              <a:rPr lang="en-US" altLang="zh-CN" kern="100" dirty="0">
                <a:effectLst/>
                <a:cs typeface="Times New Roman" panose="02020603050405020304" pitchFamily="18" charset="0"/>
              </a:rPr>
              <a:t>“</a:t>
            </a:r>
            <a:r>
              <a:rPr lang="zh-CN" altLang="zh-CN" kern="100" dirty="0">
                <a:effectLst/>
                <a:cs typeface="Times New Roman" panose="02020603050405020304" pitchFamily="18" charset="0"/>
              </a:rPr>
              <a:t>先到先得</a:t>
            </a:r>
            <a:r>
              <a:rPr lang="en-US" altLang="zh-CN" kern="100" dirty="0">
                <a:effectLst/>
                <a:cs typeface="Times New Roman" panose="02020603050405020304" pitchFamily="18" charset="0"/>
              </a:rPr>
              <a:t>”</a:t>
            </a:r>
            <a:r>
              <a:rPr lang="zh-CN" altLang="zh-CN" kern="100" dirty="0">
                <a:effectLst/>
                <a:cs typeface="Times New Roman" panose="02020603050405020304" pitchFamily="18" charset="0"/>
              </a:rPr>
              <a:t>。</a:t>
            </a:r>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r>
              <a:rPr lang="zh-CN" altLang="zh-CN" b="1" kern="100" dirty="0">
                <a:cs typeface="Times New Roman" panose="02020603050405020304" pitchFamily="18" charset="0"/>
              </a:rPr>
              <a:t>方法</a:t>
            </a:r>
            <a:r>
              <a:rPr lang="en-US" altLang="zh-CN" b="1" kern="100" dirty="0">
                <a:cs typeface="Times New Roman" panose="02020603050405020304" pitchFamily="18" charset="0"/>
              </a:rPr>
              <a:t>2</a:t>
            </a:r>
            <a:r>
              <a:rPr lang="zh-CN" altLang="zh-CN" b="1" kern="100" dirty="0">
                <a:cs typeface="Times New Roman" panose="02020603050405020304" pitchFamily="18" charset="0"/>
              </a:rPr>
              <a:t>：</a:t>
            </a:r>
            <a:r>
              <a:rPr lang="zh-CN" altLang="zh-CN" kern="100" dirty="0">
                <a:cs typeface="Times New Roman" panose="02020603050405020304" pitchFamily="18" charset="0"/>
              </a:rPr>
              <a:t>在保证无冲突的前提下，每次批准一项</a:t>
            </a:r>
            <a:r>
              <a:rPr lang="zh-CN" altLang="zh-CN" b="1" kern="100" dirty="0">
                <a:cs typeface="Times New Roman" panose="02020603050405020304" pitchFamily="18" charset="0"/>
              </a:rPr>
              <a:t>时长最短</a:t>
            </a:r>
            <a:r>
              <a:rPr lang="zh-CN" altLang="zh-CN" kern="100" dirty="0">
                <a:cs typeface="Times New Roman" panose="02020603050405020304" pitchFamily="18" charset="0"/>
              </a:rPr>
              <a:t>的活动。</a:t>
            </a:r>
          </a:p>
          <a:p>
            <a:pPr algn="just">
              <a:lnSpc>
                <a:spcPct val="150000"/>
              </a:lnSpc>
              <a:spcBef>
                <a:spcPts val="600"/>
              </a:spcBef>
            </a:pPr>
            <a:endParaRPr lang="en-US" altLang="zh-CN" dirty="0"/>
          </a:p>
        </p:txBody>
      </p:sp>
      <p:pic>
        <p:nvPicPr>
          <p:cNvPr id="6" name="图片 5" descr="图表, 箱线图&#10;&#10;描述已自动生成">
            <a:extLst>
              <a:ext uri="{FF2B5EF4-FFF2-40B4-BE49-F238E27FC236}">
                <a16:creationId xmlns:a16="http://schemas.microsoft.com/office/drawing/2014/main" id="{C236BF3E-6D6F-4996-9E96-5EBCBCB3C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571" y="2051050"/>
            <a:ext cx="4095750" cy="1028700"/>
          </a:xfrm>
          <a:prstGeom prst="rect">
            <a:avLst/>
          </a:prstGeom>
        </p:spPr>
      </p:pic>
      <p:pic>
        <p:nvPicPr>
          <p:cNvPr id="8" name="图片 7" descr="图示&#10;&#10;描述已自动生成">
            <a:extLst>
              <a:ext uri="{FF2B5EF4-FFF2-40B4-BE49-F238E27FC236}">
                <a16:creationId xmlns:a16="http://schemas.microsoft.com/office/drawing/2014/main" id="{3F6B1457-0FA7-6F47-586B-CF26EDC09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571" y="4527232"/>
            <a:ext cx="4772025" cy="790575"/>
          </a:xfrm>
          <a:prstGeom prst="rect">
            <a:avLst/>
          </a:prstGeom>
        </p:spPr>
      </p:pic>
    </p:spTree>
    <p:extLst>
      <p:ext uri="{BB962C8B-B14F-4D97-AF65-F5344CB8AC3E}">
        <p14:creationId xmlns:p14="http://schemas.microsoft.com/office/powerpoint/2010/main" val="4264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493520"/>
            <a:ext cx="11055325" cy="4840605"/>
          </a:xfrm>
        </p:spPr>
        <p:txBody>
          <a:bodyPr>
            <a:normAutofit/>
          </a:bodyPr>
          <a:lstStyle/>
          <a:p>
            <a:pPr algn="just">
              <a:spcBef>
                <a:spcPts val="600"/>
              </a:spcBef>
            </a:pPr>
            <a:r>
              <a:rPr lang="zh-CN" altLang="zh-CN" b="1" kern="100" dirty="0">
                <a:cs typeface="Times New Roman" panose="02020603050405020304" pitchFamily="18" charset="0"/>
              </a:rPr>
              <a:t>方法</a:t>
            </a:r>
            <a:r>
              <a:rPr lang="en-US" altLang="zh-CN" b="1" kern="100" dirty="0">
                <a:cs typeface="Times New Roman" panose="02020603050405020304" pitchFamily="18" charset="0"/>
              </a:rPr>
              <a:t>3</a:t>
            </a:r>
            <a:r>
              <a:rPr lang="zh-CN" altLang="zh-CN" b="1" kern="100" dirty="0">
                <a:cs typeface="Times New Roman" panose="02020603050405020304" pitchFamily="18" charset="0"/>
              </a:rPr>
              <a:t>：</a:t>
            </a:r>
            <a:r>
              <a:rPr lang="zh-CN" altLang="zh-CN" kern="100" dirty="0">
                <a:cs typeface="Times New Roman" panose="02020603050405020304" pitchFamily="18" charset="0"/>
              </a:rPr>
              <a:t>在保证无冲突的前提下，每次批准一项</a:t>
            </a:r>
            <a:r>
              <a:rPr lang="zh-CN" altLang="zh-CN" b="1" kern="100" dirty="0">
                <a:cs typeface="Times New Roman" panose="02020603050405020304" pitchFamily="18" charset="0"/>
              </a:rPr>
              <a:t>冲突最少</a:t>
            </a:r>
            <a:r>
              <a:rPr lang="zh-CN" altLang="zh-CN" kern="100" dirty="0">
                <a:cs typeface="Times New Roman" panose="02020603050405020304" pitchFamily="18" charset="0"/>
              </a:rPr>
              <a:t>的活动。</a:t>
            </a:r>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endParaRPr lang="en-US" altLang="zh-CN" dirty="0"/>
          </a:p>
          <a:p>
            <a:pPr algn="just">
              <a:lnSpc>
                <a:spcPct val="150000"/>
              </a:lnSpc>
              <a:spcBef>
                <a:spcPts val="600"/>
              </a:spcBef>
            </a:pPr>
            <a:r>
              <a:rPr lang="zh-CN" altLang="zh-CN" b="1" kern="100" dirty="0">
                <a:cs typeface="Times New Roman" panose="02020603050405020304" pitchFamily="18" charset="0"/>
              </a:rPr>
              <a:t>方法</a:t>
            </a:r>
            <a:r>
              <a:rPr lang="en-US" altLang="zh-CN" b="1" kern="100" dirty="0">
                <a:cs typeface="Times New Roman" panose="02020603050405020304" pitchFamily="18" charset="0"/>
              </a:rPr>
              <a:t>4</a:t>
            </a:r>
            <a:r>
              <a:rPr lang="zh-CN" altLang="zh-CN" b="1" kern="100" dirty="0">
                <a:cs typeface="Times New Roman" panose="02020603050405020304" pitchFamily="18" charset="0"/>
              </a:rPr>
              <a:t>：</a:t>
            </a:r>
            <a:r>
              <a:rPr lang="zh-CN" altLang="zh-CN" kern="100" dirty="0">
                <a:cs typeface="Times New Roman" panose="02020603050405020304" pitchFamily="18" charset="0"/>
              </a:rPr>
              <a:t>在保证无冲突的前提下，每次批准一项</a:t>
            </a:r>
            <a:r>
              <a:rPr lang="zh-CN" altLang="zh-CN" b="1" kern="100" dirty="0">
                <a:cs typeface="Times New Roman" panose="02020603050405020304" pitchFamily="18" charset="0"/>
              </a:rPr>
              <a:t>最早结束</a:t>
            </a:r>
            <a:r>
              <a:rPr lang="zh-CN" altLang="zh-CN" kern="100" dirty="0">
                <a:cs typeface="Times New Roman" panose="02020603050405020304" pitchFamily="18" charset="0"/>
              </a:rPr>
              <a:t>的活动。</a:t>
            </a:r>
          </a:p>
          <a:p>
            <a:pPr algn="just">
              <a:lnSpc>
                <a:spcPct val="150000"/>
              </a:lnSpc>
              <a:spcBef>
                <a:spcPts val="600"/>
              </a:spcBef>
            </a:pPr>
            <a:endParaRPr lang="en-US" altLang="zh-CN" dirty="0"/>
          </a:p>
        </p:txBody>
      </p:sp>
      <p:pic>
        <p:nvPicPr>
          <p:cNvPr id="7" name="图片 6" descr="图示&#10;&#10;描述已自动生成">
            <a:extLst>
              <a:ext uri="{FF2B5EF4-FFF2-40B4-BE49-F238E27FC236}">
                <a16:creationId xmlns:a16="http://schemas.microsoft.com/office/drawing/2014/main" id="{A50C311F-E354-8E92-875E-5889E2C04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767" y="2234246"/>
            <a:ext cx="5305425" cy="1724025"/>
          </a:xfrm>
          <a:prstGeom prst="rect">
            <a:avLst/>
          </a:prstGeom>
        </p:spPr>
      </p:pic>
    </p:spTree>
    <p:extLst>
      <p:ext uri="{BB962C8B-B14F-4D97-AF65-F5344CB8AC3E}">
        <p14:creationId xmlns:p14="http://schemas.microsoft.com/office/powerpoint/2010/main" val="2576915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493520"/>
                <a:ext cx="11055325" cy="4840605"/>
              </a:xfrm>
            </p:spPr>
            <p:txBody>
              <a:bodyPr>
                <a:normAutofit/>
              </a:bodyPr>
              <a:lstStyle/>
              <a:p>
                <a:pPr algn="just">
                  <a:spcBef>
                    <a:spcPts val="600"/>
                  </a:spcBef>
                </a:pPr>
                <a:r>
                  <a:rPr lang="zh-CN" altLang="zh-CN" b="1" kern="100" dirty="0">
                    <a:cs typeface="Times New Roman" panose="02020603050405020304" pitchFamily="18" charset="0"/>
                  </a:rPr>
                  <a:t>方法</a:t>
                </a:r>
                <a:r>
                  <a:rPr lang="en-US" altLang="zh-CN" b="1" kern="100" dirty="0">
                    <a:cs typeface="Times New Roman" panose="02020603050405020304" pitchFamily="18" charset="0"/>
                  </a:rPr>
                  <a:t>4</a:t>
                </a:r>
                <a:r>
                  <a:rPr lang="zh-CN" altLang="zh-CN" kern="100" dirty="0">
                    <a:cs typeface="Times New Roman" panose="02020603050405020304" pitchFamily="18" charset="0"/>
                  </a:rPr>
                  <a:t>得到的一组解一定是最优解吗？</a:t>
                </a:r>
                <a:endParaRPr lang="en-US" altLang="zh-CN" kern="100" dirty="0">
                  <a:cs typeface="Times New Roman" panose="02020603050405020304" pitchFamily="18" charset="0"/>
                </a:endParaRPr>
              </a:p>
              <a:p>
                <a:pPr indent="266700"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考虑一般情况下的子问题</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，记这个子问题中最早结束的活动为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。假设这个子问题有一组最优解，然而最优解中不包含</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，那么记这个最优解中最早结束的活动为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，则一定有</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𝑓𝑖𝑛𝑖𝑠h</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𝑓𝑖𝑛𝑖𝑠h</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，即贪心法选择的那个活动</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一定不会迟于最优解的第一个活动结束。而最优解中排在</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后面的所有活动，都不会与</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产生冲突，所以</a:t>
                </a: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如果用</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𝒂</m:t>
                        </m:r>
                      </m:e>
                      <m:sub>
                        <m:sSup>
                          <m:sSup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𝒌</m:t>
                            </m:r>
                          </m:e>
                          <m:sup>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替换掉</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𝒂</m:t>
                        </m:r>
                      </m:e>
                      <m:sub>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𝒌</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，这个解仍然是可行的，并且因为这个解包含的俱乐部的数量并没有减少，所以</a:t>
                </a: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这个解也是一个最优解</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此外，前面分析最优子结构的时候，我们已经知道，</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的最优解中如果包含了</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，那么这个</a:t>
                </a: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最优解一定是</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𝒂</m:t>
                        </m:r>
                      </m:e>
                      <m:sub>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𝒌</m:t>
                        </m:r>
                      </m:sub>
                    </m:sSub>
                  </m:oMath>
                </a14:m>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和剩余的子问题</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𝒌𝒋</m:t>
                        </m:r>
                      </m:sub>
                    </m:sSub>
                  </m:oMath>
                </a14:m>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的最优解合成的</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。这就意味着，如果采用贪心法获得第一项活动</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𝑎</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up>
                        </m:sSup>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，则它与剩余的子问题</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𝑘𝑗</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的最优解可以合成</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𝑖𝑗</m:t>
                        </m:r>
                      </m:sub>
                    </m:sSub>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的最优解</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这就证明了算法的</a:t>
                </a: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正确性</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493520"/>
                <a:ext cx="11055325" cy="4840605"/>
              </a:xfrm>
              <a:blipFill>
                <a:blip r:embed="rId2"/>
                <a:stretch>
                  <a:fillRect l="-607" t="-1259" r="-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8775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zh-CN" altLang="en-US" dirty="0"/>
          </a:p>
        </p:txBody>
      </p:sp>
      <p:sp>
        <p:nvSpPr>
          <p:cNvPr id="3" name="副标题 2"/>
          <p:cNvSpPr>
            <a:spLocks noGrp="1"/>
          </p:cNvSpPr>
          <p:nvPr>
            <p:ph type="subTitle" idx="1"/>
          </p:nvPr>
        </p:nvSpPr>
        <p:spPr/>
        <p:txBody>
          <a:bodyPr/>
          <a:lstStyle/>
          <a:p>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4038575" cy="5057775"/>
              </a:xfrm>
            </p:spPr>
            <p:txBody>
              <a:bodyPr>
                <a:normAutofit/>
              </a:bodyPr>
              <a:lstStyle/>
              <a:p>
                <a:pPr>
                  <a:lnSpc>
                    <a:spcPct val="150000"/>
                  </a:lnSpc>
                </a:pPr>
                <a:r>
                  <a:rPr lang="zh-CN" altLang="en-US" sz="2400" b="1" dirty="0"/>
                  <a:t>枚举：</a:t>
                </a:r>
                <a:r>
                  <a:rPr lang="zh-CN" altLang="en-US" dirty="0"/>
                  <a:t>将每种分配方案生成一遍，检查其合理性。</a:t>
                </a:r>
                <a:endParaRPr lang="en-US" altLang="zh-CN" dirty="0"/>
              </a:p>
              <a:p>
                <a:pPr>
                  <a:lnSpc>
                    <a:spcPct val="150000"/>
                  </a:lnSpc>
                </a:pPr>
                <a:r>
                  <a:rPr lang="zh-CN" altLang="en-US" dirty="0"/>
                  <a:t>可用于解决这样一类问题：</a:t>
                </a:r>
                <a:endParaRPr lang="en-US" altLang="zh-CN" dirty="0"/>
              </a:p>
              <a:p>
                <a:pPr marL="342900" lvl="0" indent="-342900" algn="just">
                  <a:buFont typeface="Wingdings" panose="05000000000000000000" pitchFamily="2" charset="2"/>
                  <a:buChar cha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状态有限：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问题的解可以表达为有限状态的集合。例如分书问题中的状态向量 </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ac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oMath>
                </a14:m>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Wingdings" panose="05000000000000000000" pitchFamily="2" charset="2"/>
                  <a:buChar cha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值域有限：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每个状态的取值范围是已知的，并且是有限、可数的。例如分书问题中，每个状态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个不同的整数值可以取；</a:t>
                </a:r>
              </a:p>
              <a:p>
                <a:pPr marL="342900" lvl="0" indent="-342900" algn="just">
                  <a:buFont typeface="Wingdings" panose="05000000000000000000" pitchFamily="2" charset="2"/>
                  <a:buChar cha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可验证：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每个候选的解可以在有限时间内得到验证，得出其是否满足约束条件的结论。</a:t>
                </a:r>
              </a:p>
              <a:p>
                <a:pPr>
                  <a:lnSpc>
                    <a:spcPct val="150000"/>
                  </a:lnSpc>
                </a:pPr>
                <a:endParaRPr lang="zh-CN" altLang="en-US"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4038575" cy="5057775"/>
              </a:xfrm>
              <a:blipFill>
                <a:blip r:embed="rId2"/>
                <a:stretch>
                  <a:fillRect l="-2417" r="-4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任意多边形: 形状 4">
                <a:extLst>
                  <a:ext uri="{FF2B5EF4-FFF2-40B4-BE49-F238E27FC236}">
                    <a16:creationId xmlns:a16="http://schemas.microsoft.com/office/drawing/2014/main" id="{F370E7E9-208A-0758-38E0-E3E3FCC6D8D6}"/>
                  </a:ext>
                </a:extLst>
              </p:cNvPr>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en-US" altLang="zh-CN" sz="1800" dirty="0">
                    <a:effectLst/>
                    <a:latin typeface="等线" panose="02010600030101010101" pitchFamily="2" charset="-122"/>
                    <a:cs typeface="Times New Roman" panose="02020603050405020304" pitchFamily="18" charset="0"/>
                  </a:rPr>
                  <a:t>3</a:t>
                </a:r>
                <a:r>
                  <a:rPr lang="zh-CN" altLang="zh-CN" sz="1800" dirty="0">
                    <a:effectLst/>
                    <a:ea typeface="等线" panose="02010600030101010101" pitchFamily="2" charset="-122"/>
                    <a:cs typeface="Times New Roman" panose="02020603050405020304" pitchFamily="18" charset="0"/>
                  </a:rPr>
                  <a:t>人分</a:t>
                </a:r>
                <a:r>
                  <a:rPr lang="en-US" altLang="zh-CN" sz="1800" dirty="0">
                    <a:effectLst/>
                    <a:ea typeface="等线" panose="02010600030101010101" pitchFamily="2" charset="-122"/>
                    <a:cs typeface="Times New Roman" panose="02020603050405020304" pitchFamily="18" charset="0"/>
                  </a:rPr>
                  <a:t>4</a:t>
                </a:r>
                <a:r>
                  <a:rPr lang="zh-CN" altLang="zh-CN" sz="1800" dirty="0">
                    <a:effectLst/>
                    <a:ea typeface="等线" panose="02010600030101010101" pitchFamily="2" charset="-122"/>
                    <a:cs typeface="Times New Roman" panose="02020603050405020304" pitchFamily="18" charset="0"/>
                  </a:rPr>
                  <a:t>本书</a:t>
                </a:r>
                <a:endParaRPr lang="en-US" altLang="zh-CN" sz="1800" dirty="0">
                  <a:effectLst/>
                  <a:ea typeface="等线" panose="02010600030101010101" pitchFamily="2" charset="-122"/>
                  <a:cs typeface="Times New Roman" panose="02020603050405020304" pitchFamily="18" charset="0"/>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人分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本书的关系矩阵</a:t>
                </a:r>
                <a:r>
                  <a:rPr lang="en-US" altLang="zh-CN" sz="1800" i="1" kern="100" dirty="0">
                    <a:effectLst/>
                    <a:latin typeface="等线" panose="02010600030101010101" pitchFamily="2" charset="-122"/>
                    <a:ea typeface="等线" panose="02010600030101010101" pitchFamily="2" charset="-122"/>
                    <a:cs typeface="Times New Roman" panose="02020603050405020304" pitchFamily="18" charset="0"/>
                  </a:rPr>
                  <a:t>T</a:t>
                </a:r>
                <a:endParaRPr lang="zh-CN" altLang="zh-CN" sz="1800" i="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输出：</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满足约束条件的分书方案</a:t>
                </a:r>
              </a:p>
              <a:p>
                <a:pPr marL="342900" lvl="0" indent="-342900" algn="just">
                  <a:buFont typeface="+mj-lt"/>
                  <a:buAutoNum type="arabicPeriod"/>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for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to 4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for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to 4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for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3</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Symbol" panose="05050102010706020507" pitchFamily="18" charset="2"/>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to 4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if</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状态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3</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满足条件（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then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  |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print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3</m:t>
                        </m:r>
                      </m:sub>
                    </m:sSub>
                  </m:oMath>
                </a14:m>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5" name="任意多边形: 形状 4">
                <a:extLst>
                  <a:ext uri="{FF2B5EF4-FFF2-40B4-BE49-F238E27FC236}">
                    <a16:creationId xmlns:a16="http://schemas.microsoft.com/office/drawing/2014/main" id="{F370E7E9-208A-0758-38E0-E3E3FCC6D8D6}"/>
                  </a:ext>
                </a:extLst>
              </p:cNvPr>
              <p:cNvSpPr>
                <a:spLocks noRot="1" noChangeAspect="1" noMove="1" noResize="1" noEditPoints="1" noAdjustHandles="1" noChangeArrowheads="1" noChangeShapeType="1" noTextEdit="1"/>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28D111B5-A4E5-5888-754C-3D969F65775D}"/>
              </a:ext>
            </a:extLst>
          </p:cNvPr>
          <p:cNvSpPr/>
          <p:nvPr/>
        </p:nvSpPr>
        <p:spPr>
          <a:xfrm>
            <a:off x="8503920" y="2438400"/>
            <a:ext cx="406400" cy="39624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0A2C578-305E-EA99-F012-8957C3196662}"/>
              </a:ext>
            </a:extLst>
          </p:cNvPr>
          <p:cNvCxnSpPr>
            <a:stCxn id="6" idx="5"/>
          </p:cNvCxnSpPr>
          <p:nvPr/>
        </p:nvCxnSpPr>
        <p:spPr>
          <a:xfrm>
            <a:off x="8850804" y="2776612"/>
            <a:ext cx="1431116" cy="1174358"/>
          </a:xfrm>
          <a:prstGeom prst="straightConnector1">
            <a:avLst/>
          </a:prstGeom>
          <a:ln>
            <a:solidFill>
              <a:srgbClr val="FFFF00"/>
            </a:solidFill>
            <a:tailEnd type="triangle" w="med" len="lg"/>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24227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15.5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贪心法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493520"/>
            <a:ext cx="11055325" cy="4840605"/>
          </a:xfrm>
        </p:spPr>
        <p:txBody>
          <a:bodyPr>
            <a:normAutofit lnSpcReduction="10000"/>
          </a:bodyPr>
          <a:lstStyle/>
          <a:p>
            <a:pPr algn="just">
              <a:lnSpc>
                <a:spcPct val="150000"/>
              </a:lnSpc>
              <a:spcBef>
                <a:spcPts val="600"/>
              </a:spcBef>
            </a:pP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贪心法的正确性分析</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一般分为</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个步骤：</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eriod"/>
            </a:pP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证明可贪性：</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至少存在一组最优解是可以由贪心法得到的。即对任一组最优解，如果用贪心法决策的结果替换最优解的一部分，仍然可以得到一组最优解。这是贪心法与动态规划最关键的区别</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动态规划在做决策时要枚举子问题的最优解，于是需要记录子问题的最优解以避免重复计算。而贪心法并不关心子问题的解是什么，只管根据眼前的局部问题特征取一个最优的选择。可贪性表明这个问题的最优解虽然不一定用贪心法得到，但贪心法也是可以得到一组最优解的。</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mj-lt"/>
              <a:buAutoNum type="arabicPeriod"/>
            </a:pP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证明单一最优子结构性质。</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即在进行了一步贪心选择后，就只剩下一个子问题；并且能证明当前贪心的结果加上这个子问题的最优解，可以构成全局最优解。单一最优子结构性质表明贪心法选取的局部最优就是全局最优。</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25966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fontScale="92500" lnSpcReduction="20000"/>
              </a:bodyPr>
              <a:lstStyle/>
              <a:p>
                <a:pPr marL="285750" indent="-285750">
                  <a:lnSpc>
                    <a:spcPct val="150000"/>
                  </a:lnSpc>
                  <a:buFont typeface="Arial" panose="020B0604020202020204" pitchFamily="34" charset="0"/>
                  <a:buChar char="•"/>
                </a:pP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连续背包问题</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66700" algn="just">
                  <a:lnSpc>
                    <a:spcPct val="150000"/>
                  </a:lnSpc>
                  <a:spcBef>
                    <a:spcPts val="600"/>
                  </a:spcBef>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记连续背包问题为</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𝑃</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，其严格定义是这样的：给定一个总承重量为</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𝑊</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的背包和</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件物品的集合</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，其中第</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件物品有其重量</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𝑤</m:t>
                    </m:r>
                  </m:oMath>
                </a14:m>
                <a:r>
                  <a:rPr lang="en-US" altLang="zh-CN" sz="2400" i="1"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和价值</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𝑣</m:t>
                    </m:r>
                  </m:oMath>
                </a14:m>
                <a:r>
                  <a:rPr lang="en-US" altLang="zh-CN" sz="2400" i="1"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。如果将第</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件物品</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的</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部分（</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∈[0, 1]</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）放入背包，则放入的重量为</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i="1" kern="100" dirty="0" err="1">
                    <a:effectLst/>
                    <a:latin typeface="Times New Roman" panose="02020603050405020304" pitchFamily="18" charset="0"/>
                    <a:ea typeface="等线" panose="02010600030101010101" pitchFamily="2" charset="-122"/>
                    <a:cs typeface="Times New Roman" panose="02020603050405020304" pitchFamily="18" charset="0"/>
                  </a:rPr>
                  <a:t>w</a:t>
                </a:r>
                <a:r>
                  <a:rPr lang="en-US" altLang="zh-CN" sz="2400" i="1"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，放入的价值为</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i="1" kern="100" dirty="0">
                    <a:effectLst/>
                    <a:latin typeface="Times New Roman" panose="02020603050405020304" pitchFamily="18" charset="0"/>
                    <a:ea typeface="等线" panose="02010600030101010101" pitchFamily="2" charset="-122"/>
                    <a:cs typeface="Times New Roman" panose="02020603050405020304" pitchFamily="18" charset="0"/>
                  </a:rPr>
                  <a:t>v</a:t>
                </a:r>
                <a:r>
                  <a:rPr lang="en-US" altLang="zh-CN" sz="24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i</a:t>
                </a:r>
                <a:r>
                  <a:rPr lang="zh-CN" altLang="zh-CN" sz="2400" i="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要求一种分派方案</a:t>
                </a:r>
                <a14:m>
                  <m:oMath xmlns:m="http://schemas.openxmlformats.org/officeDocument/2006/math">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acc>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，在满足约束条件</a:t>
                </a:r>
                <a:r>
                  <a:rPr lang="zh-CN" altLang="zh-CN" sz="2400" kern="100" dirty="0">
                    <a:effectLst/>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𝑅</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 </m:t>
                    </m:r>
                    <m:nary>
                      <m:naryPr>
                        <m:chr m:val="∑"/>
                        <m:limLoc m:val="undOv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e>
                    </m:nary>
                  </m:oMath>
                </a14:m>
                <a:r>
                  <a:rPr lang="en-US" altLang="zh-CN" sz="2400" i="1" kern="100" dirty="0" err="1">
                    <a:effectLst/>
                    <a:latin typeface="Times New Roman" panose="02020603050405020304" pitchFamily="18" charset="0"/>
                    <a:ea typeface="等线" panose="02010600030101010101" pitchFamily="2" charset="-122"/>
                    <a:cs typeface="Times New Roman" panose="02020603050405020304" pitchFamily="18" charset="0"/>
                  </a:rPr>
                  <a:t>w</a:t>
                </a:r>
                <a:r>
                  <a:rPr lang="en-US" altLang="zh-CN" sz="2400" i="1" kern="100" baseline="-250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2400" i="1" kern="100" dirty="0" err="1">
                    <a:effectLst/>
                    <a:latin typeface="Times New Roman" panose="02020603050405020304" pitchFamily="18" charset="0"/>
                    <a:ea typeface="等线" panose="02010600030101010101" pitchFamily="2" charset="-122"/>
                    <a:cs typeface="Times New Roman" panose="02020603050405020304" pitchFamily="18" charset="0"/>
                  </a:rPr>
                  <a:t>≤W</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（即装入的物品总重量不超过背包承重）的前提下，使优化函数</a:t>
                </a:r>
                <a14:m>
                  <m:oMath xmlns:m="http://schemas.openxmlformats.org/officeDocument/2006/math">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acc>
                      </m:e>
                    </m:d>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m:t>
                        </m:r>
                      </m:e>
                    </m:nary>
                  </m:oMath>
                </a14:m>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i="1" kern="100" dirty="0">
                    <a:effectLst/>
                    <a:latin typeface="Times New Roman" panose="02020603050405020304" pitchFamily="18" charset="0"/>
                    <a:ea typeface="等线" panose="02010600030101010101" pitchFamily="2" charset="-122"/>
                    <a:cs typeface="Times New Roman" panose="02020603050405020304" pitchFamily="18" charset="0"/>
                  </a:rPr>
                  <a:t>v</a:t>
                </a:r>
                <a:r>
                  <a:rPr lang="en-US" altLang="zh-CN" sz="2400" i="1" kern="100" baseline="-25000" dirty="0">
                    <a:effectLst/>
                    <a:latin typeface="Times New Roman" panose="02020603050405020304" pitchFamily="18" charset="0"/>
                    <a:ea typeface="等线" panose="02010600030101010101" pitchFamily="2" charset="-122"/>
                    <a:cs typeface="Times New Roman" panose="02020603050405020304" pitchFamily="18" charset="0"/>
                  </a:rPr>
                  <a:t>i</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取极大值（即装入的物品总价值最大）。</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离散背包问题</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分派方案的分量</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是整数，取值或为</a:t>
                </a:r>
                <a:r>
                  <a:rPr lang="en-US" altLang="zh-CN" sz="2400" kern="100" dirty="0">
                    <a:effectLst/>
                    <a:latin typeface="Times New Roman" panose="02020603050405020304" pitchFamily="18" charset="0"/>
                    <a:ea typeface="等线" panose="02010600030101010101" pitchFamily="2" charset="-122"/>
                  </a:rPr>
                  <a:t>1</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或为</a:t>
                </a:r>
                <a:r>
                  <a:rPr lang="en-US" altLang="zh-CN" sz="2400" kern="100" dirty="0">
                    <a:effectLst/>
                    <a:latin typeface="Times New Roman" panose="02020603050405020304" pitchFamily="18" charset="0"/>
                    <a:ea typeface="等线" panose="02010600030101010101" pitchFamily="2" charset="-122"/>
                  </a:rPr>
                  <a:t>0</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，即每一件物品只有</a:t>
                </a:r>
                <a:r>
                  <a:rPr lang="en-US" altLang="zh-CN" sz="2400" kern="100" dirty="0">
                    <a:effectLst/>
                    <a:latin typeface="Times New Roman" panose="02020603050405020304" pitchFamily="18" charset="0"/>
                    <a:ea typeface="等线" panose="02010600030101010101" pitchFamily="2" charset="-122"/>
                  </a:rPr>
                  <a:t>2</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种选择，或者完全放进背包，或者被完全舍弃。这类问题也叫</a:t>
                </a:r>
                <a:r>
                  <a:rPr lang="en-US" altLang="zh-CN" sz="2400" kern="100" dirty="0">
                    <a:effectLst/>
                    <a:latin typeface="Times New Roman" panose="02020603050405020304" pitchFamily="18" charset="0"/>
                    <a:ea typeface="等线" panose="02010600030101010101" pitchFamily="2" charset="-122"/>
                  </a:rPr>
                  <a:t>“</a:t>
                </a:r>
                <a:r>
                  <a:rPr lang="en-US" altLang="zh-CN" sz="2400" b="1" kern="100" dirty="0">
                    <a:effectLst/>
                    <a:latin typeface="Times New Roman" panose="02020603050405020304" pitchFamily="18" charset="0"/>
                    <a:ea typeface="等线" panose="02010600030101010101" pitchFamily="2" charset="-122"/>
                  </a:rPr>
                  <a:t>0-1</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背包问题</a:t>
                </a:r>
                <a:r>
                  <a:rPr lang="en-US" altLang="zh-CN" sz="2400" kern="100" dirty="0">
                    <a:effectLst/>
                    <a:latin typeface="Times New Roman" panose="02020603050405020304" pitchFamily="18" charset="0"/>
                    <a:ea typeface="等线" panose="02010600030101010101" pitchFamily="2" charset="-122"/>
                  </a:rPr>
                  <a:t>”</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en-US" sz="2400" dirty="0"/>
              </a:p>
            </p:txBody>
          </p:sp>
        </mc:Choice>
        <mc:Fallback>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717" r="-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003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marL="285750" indent="-285750">
              <a:lnSpc>
                <a:spcPct val="150000"/>
              </a:lnSpc>
              <a:buFont typeface="Arial" panose="020B0604020202020204" pitchFamily="34" charset="0"/>
              <a:buChar char="•"/>
            </a:pP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连续背包问题</a:t>
            </a:r>
            <a:r>
              <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en-US" sz="2400" b="1" kern="100" dirty="0">
                <a:effectLst/>
                <a:latin typeface="Times New Roman" panose="02020603050405020304" pitchFamily="18" charset="0"/>
                <a:ea typeface="等线" panose="02010600030101010101" pitchFamily="2" charset="-122"/>
                <a:cs typeface="Times New Roman" panose="02020603050405020304" pitchFamily="18" charset="0"/>
              </a:rPr>
              <a:t>贪心法</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457200" indent="-457200">
              <a:lnSpc>
                <a:spcPct val="150000"/>
              </a:lnSpc>
              <a:buFont typeface="+mj-lt"/>
              <a:buAutoNum type="arabicPeriod"/>
            </a:pPr>
            <a:r>
              <a:rPr lang="zh-CN" altLang="en-US" sz="2400" b="1" kern="100" dirty="0">
                <a:effectLst/>
                <a:latin typeface="Times New Roman" panose="02020603050405020304" pitchFamily="18" charset="0"/>
                <a:ea typeface="等线" panose="02010600030101010101" pitchFamily="2" charset="-122"/>
                <a:cs typeface="Times New Roman" panose="02020603050405020304" pitchFamily="18" charset="0"/>
              </a:rPr>
              <a:t>划分步骤：</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每一步选择一件物品放入背包，直到背包的剩余承重量为</a:t>
            </a:r>
            <a:r>
              <a:rPr lang="en-US" altLang="zh-CN" sz="2400" kern="100" dirty="0">
                <a:effectLst/>
                <a:latin typeface="Times New Roman" panose="02020603050405020304" pitchFamily="18" charset="0"/>
                <a:ea typeface="等线" panose="02010600030101010101" pitchFamily="2" charset="-122"/>
              </a:rPr>
              <a:t>0</a:t>
            </a:r>
            <a:r>
              <a:rPr lang="zh-CN" altLang="zh-CN" sz="24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457200" indent="-457200">
              <a:lnSpc>
                <a:spcPct val="150000"/>
              </a:lnSpc>
              <a:buFont typeface="+mj-lt"/>
              <a:buAutoNum type="arabicPeriod"/>
            </a:pPr>
            <a:r>
              <a:rPr lang="zh-CN" altLang="en-US" sz="2400" b="1" kern="100" dirty="0">
                <a:latin typeface="Times New Roman" panose="02020603050405020304" pitchFamily="18" charset="0"/>
                <a:ea typeface="等线" panose="02010600030101010101" pitchFamily="2" charset="-122"/>
                <a:cs typeface="Times New Roman" panose="02020603050405020304" pitchFamily="18" charset="0"/>
              </a:rPr>
              <a:t>贪：</a:t>
            </a:r>
            <a:endParaRPr lang="en-US" altLang="zh-CN" sz="2400" b="1" kern="100" dirty="0">
              <a:latin typeface="Times New Roman" panose="02020603050405020304" pitchFamily="18" charset="0"/>
              <a:ea typeface="等线" panose="02010600030101010101" pitchFamily="2" charset="-122"/>
              <a:cs typeface="Times New Roman" panose="02020603050405020304" pitchFamily="18" charset="0"/>
            </a:endParaRPr>
          </a:p>
          <a:p>
            <a:pPr marL="971550" lvl="1" indent="-514350">
              <a:lnSpc>
                <a:spcPct val="150000"/>
              </a:lnSpc>
              <a:buFont typeface="+mj-ea"/>
              <a:buAutoNum type="circleNumDbPlain"/>
            </a:pP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方法</a:t>
            </a:r>
            <a:r>
              <a:rPr lang="en-US" altLang="zh-CN" sz="2000" b="1" kern="100" dirty="0">
                <a:effectLst/>
                <a:latin typeface="Times New Roman" panose="02020603050405020304" pitchFamily="18" charset="0"/>
                <a:ea typeface="等线" panose="02010600030101010101" pitchFamily="2" charset="-122"/>
              </a:rPr>
              <a:t>1</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选择当前剩余物品中</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价值</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最大的。</a:t>
            </a:r>
            <a:r>
              <a:rPr lang="zh-CN" altLang="en-US" sz="2000" kern="100" dirty="0">
                <a:effectLst/>
                <a:latin typeface="Times New Roman" panose="02020603050405020304" pitchFamily="18" charset="0"/>
                <a:ea typeface="等线" panose="02010600030101010101" pitchFamily="2" charset="-122"/>
                <a:cs typeface="Times New Roman" panose="02020603050405020304" pitchFamily="18" charset="0"/>
              </a:rPr>
              <a:t>反例？</a:t>
            </a:r>
            <a:endParaRPr lang="en-US" altLang="zh-CN" sz="20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marL="971550" lvl="1" indent="-514350">
              <a:lnSpc>
                <a:spcPct val="150000"/>
              </a:lnSpc>
              <a:buFont typeface="+mj-ea"/>
              <a:buAutoNum type="circleNumDbPlain"/>
            </a:pP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方法</a:t>
            </a:r>
            <a:r>
              <a:rPr lang="en-US" altLang="zh-CN" sz="2000" b="1" kern="100" dirty="0">
                <a:effectLst/>
                <a:latin typeface="Times New Roman" panose="02020603050405020304" pitchFamily="18" charset="0"/>
                <a:ea typeface="等线" panose="02010600030101010101" pitchFamily="2" charset="-122"/>
              </a:rPr>
              <a:t>2</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选择当前剩余物品中</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重量</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最轻的。</a:t>
            </a:r>
            <a:r>
              <a:rPr lang="zh-CN" altLang="en-US" sz="2000" kern="100" dirty="0">
                <a:effectLst/>
                <a:latin typeface="Times New Roman" panose="02020603050405020304" pitchFamily="18" charset="0"/>
                <a:ea typeface="等线" panose="02010600030101010101" pitchFamily="2" charset="-122"/>
                <a:cs typeface="Times New Roman" panose="02020603050405020304" pitchFamily="18" charset="0"/>
              </a:rPr>
              <a:t>反例？</a:t>
            </a:r>
            <a:endParaRPr lang="en-US" altLang="zh-CN" sz="2000" b="1" kern="100" dirty="0">
              <a:latin typeface="Times New Roman" panose="02020603050405020304" pitchFamily="18" charset="0"/>
              <a:ea typeface="等线" panose="02010600030101010101" pitchFamily="2" charset="-122"/>
              <a:cs typeface="Times New Roman" panose="02020603050405020304" pitchFamily="18" charset="0"/>
            </a:endParaRPr>
          </a:p>
          <a:p>
            <a:pPr marL="971550" lvl="1" indent="-514350">
              <a:lnSpc>
                <a:spcPct val="150000"/>
              </a:lnSpc>
              <a:buFont typeface="+mj-ea"/>
              <a:buAutoNum type="circleNumDbPlain"/>
            </a:pP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方法</a:t>
            </a:r>
            <a:r>
              <a:rPr lang="en-US" altLang="zh-CN" sz="2000" b="1" kern="100" dirty="0">
                <a:effectLst/>
                <a:latin typeface="Times New Roman" panose="02020603050405020304" pitchFamily="18" charset="0"/>
                <a:ea typeface="等线" panose="02010600030101010101" pitchFamily="2" charset="-122"/>
              </a:rPr>
              <a:t>3</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选择当前剩余物品中</a:t>
            </a:r>
            <a:r>
              <a:rPr lang="zh-CN" altLang="zh-CN" sz="2000" b="1" kern="100" dirty="0">
                <a:effectLst/>
                <a:latin typeface="Times New Roman" panose="02020603050405020304" pitchFamily="18" charset="0"/>
                <a:ea typeface="等线" panose="02010600030101010101" pitchFamily="2" charset="-122"/>
                <a:cs typeface="Times New Roman" panose="02020603050405020304" pitchFamily="18" charset="0"/>
              </a:rPr>
              <a:t>单位重量下价值</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最大的，即</a:t>
            </a:r>
            <a:r>
              <a:rPr lang="en-US" altLang="zh-CN" sz="2000" i="1" kern="100" dirty="0">
                <a:effectLst/>
                <a:latin typeface="Times New Roman" panose="02020603050405020304" pitchFamily="18" charset="0"/>
                <a:ea typeface="等线" panose="02010600030101010101" pitchFamily="2" charset="-122"/>
              </a:rPr>
              <a:t>v</a:t>
            </a:r>
            <a:r>
              <a:rPr lang="en-US" altLang="zh-CN" sz="2000" i="1" kern="100" baseline="-25000" dirty="0">
                <a:effectLst/>
                <a:latin typeface="Times New Roman" panose="02020603050405020304" pitchFamily="18" charset="0"/>
                <a:ea typeface="等线" panose="02010600030101010101" pitchFamily="2" charset="-122"/>
              </a:rPr>
              <a:t>i </a:t>
            </a:r>
            <a:r>
              <a:rPr lang="en-US" altLang="zh-CN" sz="2000" i="1" kern="100" dirty="0">
                <a:effectLst/>
                <a:latin typeface="Times New Roman" panose="02020603050405020304" pitchFamily="18" charset="0"/>
                <a:ea typeface="等线" panose="02010600030101010101" pitchFamily="2" charset="-122"/>
              </a:rPr>
              <a:t>/</a:t>
            </a:r>
            <a:r>
              <a:rPr lang="en-US" altLang="zh-CN" sz="2000" i="1" kern="100" dirty="0" err="1">
                <a:effectLst/>
                <a:latin typeface="Times New Roman" panose="02020603050405020304" pitchFamily="18" charset="0"/>
                <a:ea typeface="等线" panose="02010600030101010101" pitchFamily="2" charset="-122"/>
              </a:rPr>
              <a:t>w</a:t>
            </a:r>
            <a:r>
              <a:rPr lang="en-US" altLang="zh-CN" sz="2000" i="1" kern="100" baseline="-25000" dirty="0" err="1">
                <a:effectLst/>
                <a:latin typeface="Times New Roman" panose="02020603050405020304" pitchFamily="18" charset="0"/>
                <a:ea typeface="等线" panose="02010600030101010101" pitchFamily="2" charset="-122"/>
              </a:rPr>
              <a:t>i</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的值最大的那件物品。</a:t>
            </a:r>
            <a:endPar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lvl="1">
              <a:lnSpc>
                <a:spcPct val="150000"/>
              </a:lnSpc>
            </a:pPr>
            <a:r>
              <a:rPr lang="en-US" altLang="zh-CN" sz="2000" b="1" kern="100" dirty="0">
                <a:latin typeface="Times New Roman" panose="02020603050405020304" pitchFamily="18" charset="0"/>
                <a:ea typeface="等线" panose="02010600030101010101" pitchFamily="2" charset="-122"/>
                <a:cs typeface="Times New Roman" panose="02020603050405020304" pitchFamily="18" charset="0"/>
              </a:rPr>
              <a:t>        </a:t>
            </a:r>
            <a:r>
              <a:rPr lang="zh-CN" altLang="en-US" sz="2000" b="1" kern="100" dirty="0">
                <a:latin typeface="Times New Roman" panose="02020603050405020304" pitchFamily="18" charset="0"/>
                <a:ea typeface="等线" panose="02010600030101010101" pitchFamily="2" charset="-122"/>
                <a:cs typeface="Times New Roman" panose="02020603050405020304" pitchFamily="18" charset="0"/>
              </a:rPr>
              <a:t>证明：</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最优解的第</a:t>
            </a:r>
            <a:r>
              <a:rPr lang="en-US" altLang="zh-CN" sz="2000" kern="100" dirty="0">
                <a:effectLst/>
                <a:latin typeface="Times New Roman" panose="02020603050405020304" pitchFamily="18" charset="0"/>
                <a:ea typeface="等线" panose="02010600030101010101" pitchFamily="2" charset="-122"/>
              </a:rPr>
              <a:t>1</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个分量用贪心选择替换后仍然是最优解，并且，在选择了第</a:t>
            </a:r>
            <a:r>
              <a:rPr lang="en-US" altLang="zh-CN" sz="2000" kern="100" dirty="0">
                <a:effectLst/>
                <a:latin typeface="Times New Roman" panose="02020603050405020304" pitchFamily="18" charset="0"/>
                <a:ea typeface="等线" panose="02010600030101010101" pitchFamily="2" charset="-122"/>
              </a:rPr>
              <a:t>1</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件物品后，剩下解是剩余子问题的最优解。这就证明了按照单价贪心获得的局部最优解的确是全局最优解</a:t>
            </a:r>
            <a:r>
              <a:rPr lang="zh-CN" altLang="en-US" sz="20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64552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marL="285750" indent="-285750">
                  <a:lnSpc>
                    <a:spcPct val="150000"/>
                  </a:lnSpc>
                  <a:buFont typeface="Arial" panose="020B0604020202020204" pitchFamily="34" charset="0"/>
                  <a:buChar char="•"/>
                </a:pPr>
                <a:r>
                  <a:rPr lang="zh-CN" altLang="en-US" sz="2400" b="1" kern="100" dirty="0">
                    <a:effectLst/>
                    <a:latin typeface="Times New Roman" panose="02020603050405020304" pitchFamily="18" charset="0"/>
                    <a:ea typeface="等线" panose="02010600030101010101" pitchFamily="2" charset="-122"/>
                    <a:cs typeface="Times New Roman" panose="02020603050405020304" pitchFamily="18" charset="0"/>
                  </a:rPr>
                  <a:t>离散</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背包问题</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记对应背包承重</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𝑊</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和物品集合</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的优化函数最优值为</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，则面对第</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件物品时，我们有两种可能的选择：放弃之，或接受之。最优解一定是两种选择中比较好的那个。于是，很容易根据最优子结构性质写出递推式：</a:t>
                </a:r>
                <a:endPar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14:m>
                  <m:oMathPara xmlns:m="http://schemas.openxmlformats.org/officeDocument/2006/math">
                    <m:oMathParaPr>
                      <m:jc m:val="center"/>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MS Gothic" panose="020B0609070205080204" pitchFamily="49" charset="-128"/>
                              <a:cs typeface="Times New Roman" panose="02020603050405020304" pitchFamily="18" charset="0"/>
                            </a:rPr>
                            <m:t> </m:t>
                          </m:r>
                          <m:m>
                            <m:mPr>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𝑚𝑎𝑥</m:t>
                                    </m:r>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+1) ,  </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e>
                              <m:e>
                                <m:r>
                                  <a:rPr lang="zh-CN" altLang="zh-CN" sz="18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1800" i="1" kern="100">
                                    <a:effectLst/>
                                    <a:latin typeface="Cambria Math" panose="02040503050406030204" pitchFamily="18" charset="0"/>
                                    <a:ea typeface="MS Gothic" panose="020B0609070205080204" pitchFamily="49" charset="-128"/>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e>
                            </m:mr>
                            <m:m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e>
                              <m:e>
                                <m:r>
                                  <a:rPr lang="zh-CN" altLang="zh-CN" sz="18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1800" i="1"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&lt;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mr>
                          </m:m>
                        </m:e>
                      </m:d>
                    </m:oMath>
                  </m:oMathPara>
                </a14:m>
                <a:endParaRPr lang="en-US" altLang="zh-CN" b="1" kern="100" dirty="0">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lnSpc>
                    <a:spcPct val="150000"/>
                  </a:lnSpc>
                </a:pPr>
                <a14:m>
                  <m:oMath xmlns:m="http://schemas.openxmlformats.org/officeDocument/2006/math">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(1)</m:t>
                    </m:r>
                  </m:oMath>
                </a14:m>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b="0" i="0" smtClean="0">
                        <a:effectLst/>
                        <a:latin typeface="Cambria Math" panose="02040503050406030204" pitchFamily="18" charset="0"/>
                        <a:ea typeface="Cambria Math" panose="02040503050406030204" pitchFamily="18" charset="0"/>
                        <a:cs typeface="Times New Roman" panose="02020603050405020304" pitchFamily="18" charset="0"/>
                      </a:rPr>
                      <m:t>  → </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𝑇</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(2</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b="0" i="0" kern="100" smtClean="0">
                        <a:effectLst/>
                        <a:latin typeface="Cambria Math" panose="02040503050406030204" pitchFamily="18" charset="0"/>
                        <a:ea typeface="等线" panose="02010600030101010101" pitchFamily="2" charset="-122"/>
                        <a:cs typeface="Times New Roman" panose="02020603050405020304" pitchFamily="18" charset="0"/>
                      </a:rPr>
                      <m:t>     </m:t>
                    </m:r>
                  </m:oMath>
                </a14:m>
                <a:r>
                  <a:rPr lang="zh-CN" altLang="zh-CN"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等价于枚举</a:t>
                </a:r>
                <a:endParaRPr lang="en-US" altLang="zh-CN"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772"/>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500124D6-07C8-2A4C-35DB-0883728BB3A9}"/>
              </a:ext>
            </a:extLst>
          </p:cNvPr>
          <p:cNvSpPr/>
          <p:nvPr/>
        </p:nvSpPr>
        <p:spPr>
          <a:xfrm>
            <a:off x="3799840" y="1377650"/>
            <a:ext cx="2854960" cy="508000"/>
          </a:xfrm>
          <a:prstGeom prst="roundRect">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NP-Hard</a:t>
            </a:r>
            <a:r>
              <a:rPr lang="zh-CN" altLang="en-US" sz="2400" b="1" dirty="0">
                <a:latin typeface="微软雅黑" panose="020B0503020204020204" pitchFamily="34" charset="-122"/>
                <a:ea typeface="微软雅黑" panose="020B0503020204020204" pitchFamily="34" charset="-122"/>
              </a:rPr>
              <a:t>问题</a:t>
            </a:r>
          </a:p>
        </p:txBody>
      </p:sp>
    </p:spTree>
    <p:extLst>
      <p:ext uri="{BB962C8B-B14F-4D97-AF65-F5344CB8AC3E}">
        <p14:creationId xmlns:p14="http://schemas.microsoft.com/office/powerpoint/2010/main" val="3640308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15.6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背包问题</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marL="285750" indent="-285750">
                  <a:lnSpc>
                    <a:spcPct val="150000"/>
                  </a:lnSpc>
                  <a:buFont typeface="Arial" panose="020B0604020202020204" pitchFamily="34" charset="0"/>
                  <a:buChar char="•"/>
                </a:pPr>
                <a:r>
                  <a:rPr lang="zh-CN" altLang="en-US" sz="2400" b="1" kern="100" dirty="0">
                    <a:effectLst/>
                    <a:latin typeface="Times New Roman" panose="02020603050405020304" pitchFamily="18" charset="0"/>
                    <a:ea typeface="等线" panose="02010600030101010101" pitchFamily="2" charset="-122"/>
                    <a:cs typeface="Times New Roman" panose="02020603050405020304" pitchFamily="18" charset="0"/>
                  </a:rPr>
                  <a:t>离散</a:t>
                </a:r>
                <a:r>
                  <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rPr>
                  <a:t>背包问题</a:t>
                </a:r>
                <a:endParaRPr lang="en-US"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如果</a:t>
                </a:r>
                <a14:m>
                  <m:oMath xmlns:m="http://schemas.openxmlformats.org/officeDocument/2006/math">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𝑊</m:t>
                    </m:r>
                  </m:oMath>
                </a14:m>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是非负整数，就可以作为数组的下标使用</a:t>
                </a:r>
                <a:r>
                  <a:rPr lang="en-US" altLang="zh-CN" b="1"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kern="100" dirty="0">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a:r>
                <a:r>
                  <a:rPr lang="zh-CN" altLang="en-US" sz="2400" b="1" kern="100" dirty="0">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动态规划</a:t>
                </a:r>
                <a:endParaRPr lang="en-US" altLang="zh-CN" sz="2400" b="1" kern="100" dirty="0">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endParaRPr>
              </a:p>
              <a:p>
                <a:pPr>
                  <a:lnSpc>
                    <a:spcPct val="150000"/>
                  </a:lnSpc>
                </a:pPr>
                <a14:m>
                  <m:oMath xmlns:m="http://schemas.openxmlformats.org/officeDocument/2006/math">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i="1" kern="1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b="1"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b="1" kern="100" dirty="0">
                    <a:effectLst/>
                    <a:latin typeface="Times New Roman" panose="02020603050405020304" pitchFamily="18" charset="0"/>
                    <a:ea typeface="等线" panose="02010600030101010101" pitchFamily="2" charset="-122"/>
                    <a:cs typeface="Times New Roman" panose="02020603050405020304" pitchFamily="18" charset="0"/>
                    <a:sym typeface="Wingdings" panose="05000000000000000000" pitchFamily="2" charset="2"/>
                  </a:rPr>
                  <a:t>  </a:t>
                </a:r>
                <a:r>
                  <a:rPr lang="en-US" altLang="zh-CN" i="1" dirty="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p>
              <a:p>
                <a:pPr>
                  <a:lnSpc>
                    <a:spcPct val="150000"/>
                  </a:lnSpc>
                </a:pPr>
                <a:endParaRPr lang="en-US" altLang="zh-CN"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endParaRPr lang="en-US" altLang="zh-CN" b="1" kern="100" dirty="0">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endParaRPr lang="en-US" altLang="zh-CN"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注意，动态规划算法的计算顺序很重要。在计算每个</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f </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i="1" kern="100" dirty="0" err="1">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的时候，必须保证</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f </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已经正确求得了，所以是从</a:t>
                </a:r>
                <a:r>
                  <a:rPr lang="zh-CN" altLang="zh-CN" b="1" kern="100" dirty="0">
                    <a:effectLst/>
                    <a:latin typeface="Times New Roman" panose="02020603050405020304" pitchFamily="18" charset="0"/>
                    <a:ea typeface="等线" panose="02010600030101010101" pitchFamily="2" charset="-122"/>
                    <a:cs typeface="Times New Roman" panose="02020603050405020304" pitchFamily="18" charset="0"/>
                  </a:rPr>
                  <a:t>仅剩最后一件物品</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的子问题</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f </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i="1" kern="100" dirty="0">
                    <a:effectLst/>
                    <a:latin typeface="Times New Roman" panose="02020603050405020304" pitchFamily="18" charset="0"/>
                    <a:ea typeface="等线" panose="02010600030101010101" pitchFamily="2" charset="-122"/>
                    <a:cs typeface="Times New Roman" panose="02020603050405020304" pitchFamily="18" charset="0"/>
                  </a:rPr>
                  <a:t>n</a:t>
                </a:r>
                <a:r>
                  <a:rPr lang="en-US" altLang="zh-CN"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等线" panose="02010600030101010101" pitchFamily="2" charset="-122"/>
                    <a:cs typeface="Times New Roman" panose="02020603050405020304" pitchFamily="18" charset="0"/>
                  </a:rPr>
                  <a:t>出发，逆推求解的。</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endParaRPr lang="en-US" altLang="zh-CN"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7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01ACCD0-4267-84DE-8214-38E6C4F0830B}"/>
                  </a:ext>
                </a:extLst>
              </p:cNvPr>
              <p:cNvSpPr txBox="1"/>
              <p:nvPr/>
            </p:nvSpPr>
            <p:spPr>
              <a:xfrm>
                <a:off x="1330960" y="3429000"/>
                <a:ext cx="9164320" cy="891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MS Gothic" panose="020B0609070205080204" pitchFamily="49" charset="-128"/>
                              <a:cs typeface="Times New Roman" panose="02020603050405020304" pitchFamily="18" charset="0"/>
                            </a:rPr>
                            <m:t> </m:t>
                          </m:r>
                          <m:m>
                            <m:mPr>
                              <m:mcs>
                                <m:mc>
                                  <m:mcPr>
                                    <m:count m:val="2"/>
                                    <m:mcJc m:val="center"/>
                                  </m:mcPr>
                                </m:mc>
                              </m:mcs>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𝑚𝑎𝑥</m:t>
                                    </m:r>
                                  </m:fName>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func>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+1) ,  </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000" i="1" kern="100">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+1)</m:t>
                                </m:r>
                              </m:e>
                              <m:e>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2000" i="1" kern="100">
                                    <a:effectLst/>
                                    <a:latin typeface="Cambria Math" panose="02040503050406030204" pitchFamily="18" charset="0"/>
                                    <a:ea typeface="MS Gothic" panose="020B0609070205080204" pitchFamily="49" charset="-128"/>
                                    <a:cs typeface="Times New Roman" panose="02020603050405020304" pitchFamily="18" charset="0"/>
                                  </a:rPr>
                                  <m:t> </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𝑊</m:t>
                                </m:r>
                              </m:e>
                            </m:mr>
                            <m:m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+1)</m:t>
                                </m:r>
                              </m:e>
                              <m:e>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若</m:t>
                                </m:r>
                                <m:r>
                                  <a:rPr lang="en-US" altLang="zh-CN" sz="2000" i="1" kern="100">
                                    <a:effectLst/>
                                    <a:latin typeface="Cambria Math" panose="02040503050406030204" pitchFamily="18" charset="0"/>
                                    <a:ea typeface="MS Gothic" panose="020B0609070205080204" pitchFamily="49" charset="-128"/>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𝑊</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&lt;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Cambria Math" panose="02040503050406030204" pitchFamily="18" charset="0"/>
                                      </a:rPr>
                                      <m:t>𝑤</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mr>
                          </m:m>
                        </m:e>
                      </m:d>
                    </m:oMath>
                  </m:oMathPara>
                </a14:m>
                <a:endParaRPr lang="zh-CN" altLang="en-US" sz="2000" dirty="0"/>
              </a:p>
            </p:txBody>
          </p:sp>
        </mc:Choice>
        <mc:Fallback>
          <p:sp>
            <p:nvSpPr>
              <p:cNvPr id="10" name="文本框 9">
                <a:extLst>
                  <a:ext uri="{FF2B5EF4-FFF2-40B4-BE49-F238E27FC236}">
                    <a16:creationId xmlns:a16="http://schemas.microsoft.com/office/drawing/2014/main" id="{001ACCD0-4267-84DE-8214-38E6C4F0830B}"/>
                  </a:ext>
                </a:extLst>
              </p:cNvPr>
              <p:cNvSpPr txBox="1">
                <a:spLocks noRot="1" noChangeAspect="1" noMove="1" noResize="1" noEditPoints="1" noAdjustHandles="1" noChangeArrowheads="1" noChangeShapeType="1" noTextEdit="1"/>
              </p:cNvSpPr>
              <p:nvPr/>
            </p:nvSpPr>
            <p:spPr>
              <a:xfrm>
                <a:off x="1330960" y="3429000"/>
                <a:ext cx="9164320" cy="89171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9238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8">
            <a:extLst>
              <a:ext uri="{FF2B5EF4-FFF2-40B4-BE49-F238E27FC236}">
                <a16:creationId xmlns:a16="http://schemas.microsoft.com/office/drawing/2014/main" id="{757C7C45-69DE-EA8A-6BD9-1DF894588BE0}"/>
              </a:ext>
            </a:extLst>
          </p:cNvPr>
          <p:cNvSpPr>
            <a:spLocks noGrp="1"/>
          </p:cNvSpPr>
          <p:nvPr>
            <p:ph idx="11"/>
          </p:nvPr>
        </p:nvSpPr>
        <p:spPr>
          <a:xfrm>
            <a:off x="584226" y="1554480"/>
            <a:ext cx="3967844" cy="4779645"/>
          </a:xfrm>
        </p:spPr>
        <p:txBody>
          <a:bodyPr/>
          <a:lstStyle/>
          <a:p>
            <a:r>
              <a:rPr lang="zh-CN" altLang="en-US" b="1" dirty="0"/>
              <a:t>关键技术：</a:t>
            </a:r>
            <a:endParaRPr lang="en-US" altLang="zh-CN" b="1" dirty="0"/>
          </a:p>
          <a:p>
            <a:pPr marL="457200" indent="-457200">
              <a:buFont typeface="+mj-lt"/>
              <a:buAutoNum type="arabicPeriod"/>
            </a:pPr>
            <a:r>
              <a:rPr lang="zh-CN" altLang="en-US" dirty="0"/>
              <a:t>代码指纹获取</a:t>
            </a:r>
            <a:endParaRPr lang="en-US" altLang="zh-CN" dirty="0"/>
          </a:p>
          <a:p>
            <a:pPr marL="457200" indent="-457200">
              <a:buFont typeface="+mj-lt"/>
              <a:buAutoNum type="arabicPeriod"/>
            </a:pPr>
            <a:r>
              <a:rPr lang="zh-CN" altLang="en-US" dirty="0"/>
              <a:t>相似度计算</a:t>
            </a:r>
            <a:endParaRPr lang="en-US" altLang="zh-CN" dirty="0"/>
          </a:p>
          <a:p>
            <a:pPr marL="971550" lvl="1" indent="-514350">
              <a:lnSpc>
                <a:spcPct val="100000"/>
              </a:lnSpc>
              <a:spcBef>
                <a:spcPts val="1200"/>
              </a:spcBef>
              <a:buFont typeface="+mj-ea"/>
              <a:buAutoNum type="circleNumDbPlain"/>
            </a:pPr>
            <a:r>
              <a:rPr lang="zh-CN" altLang="zh-CN" sz="1800" dirty="0">
                <a:effectLst/>
                <a:latin typeface="宋体" panose="02010600030101010101" pitchFamily="2" charset="-122"/>
                <a:ea typeface="等线" panose="02010600030101010101" pitchFamily="2" charset="-122"/>
                <a:cs typeface="Times New Roman" panose="02020603050405020304" pitchFamily="18" charset="0"/>
              </a:rPr>
              <a:t>一段代码通过加字符、减字符、改字符这三种操作变换为另一段代码所用的最少操作次数</a:t>
            </a:r>
            <a:r>
              <a:rPr lang="en-US" altLang="zh-CN" sz="1800" dirty="0">
                <a:effectLst/>
                <a:latin typeface="宋体" panose="02010600030101010101" pitchFamily="2" charset="-122"/>
                <a:ea typeface="等线" panose="02010600030101010101" pitchFamily="2" charset="-122"/>
                <a:cs typeface="Times New Roman" panose="02020603050405020304" pitchFamily="18" charset="0"/>
              </a:rPr>
              <a:t> —— </a:t>
            </a:r>
            <a:r>
              <a:rPr lang="zh-CN" altLang="zh-CN" sz="1800" b="1" dirty="0">
                <a:effectLst>
                  <a:outerShdw blurRad="38100" dist="38100" dir="2700000" algn="tl">
                    <a:srgbClr val="000000">
                      <a:alpha val="43137"/>
                    </a:srgbClr>
                  </a:outerShdw>
                </a:effectLst>
                <a:latin typeface="宋体" panose="02010600030101010101" pitchFamily="2" charset="-122"/>
                <a:ea typeface="等线" panose="02010600030101010101" pitchFamily="2" charset="-122"/>
                <a:cs typeface="Times New Roman" panose="02020603050405020304" pitchFamily="18" charset="0"/>
              </a:rPr>
              <a:t>动态规划</a:t>
            </a:r>
            <a:endParaRPr lang="en-US" altLang="zh-CN" sz="1800" b="1" dirty="0">
              <a:effectLst>
                <a:outerShdw blurRad="38100" dist="38100" dir="2700000" algn="tl">
                  <a:srgbClr val="000000">
                    <a:alpha val="43137"/>
                  </a:srgbClr>
                </a:outerShdw>
              </a:effectLst>
              <a:latin typeface="宋体" panose="02010600030101010101" pitchFamily="2" charset="-122"/>
              <a:ea typeface="等线" panose="02010600030101010101" pitchFamily="2" charset="-122"/>
              <a:cs typeface="Times New Roman" panose="02020603050405020304" pitchFamily="18" charset="0"/>
            </a:endParaRPr>
          </a:p>
          <a:p>
            <a:pPr marL="971550" lvl="1" indent="-514350">
              <a:lnSpc>
                <a:spcPct val="100000"/>
              </a:lnSpc>
              <a:spcBef>
                <a:spcPts val="1200"/>
              </a:spcBef>
              <a:buFont typeface="+mj-ea"/>
              <a:buAutoNum type="circleNumDbPlain"/>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最大公共子串的贪心匹配</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等线" panose="02010600030101010101" pitchFamily="2" charset="-122"/>
              </a:rPr>
              <a:t>Greedy String Tiling)</a:t>
            </a:r>
            <a:r>
              <a:rPr lang="en-US" altLang="zh-CN" sz="1800" dirty="0">
                <a:effectLst/>
                <a:latin typeface="Times New Roman" panose="02020603050405020304" pitchFamily="18" charset="0"/>
                <a:ea typeface="等线" panose="02010600030101010101" pitchFamily="2" charset="-122"/>
                <a:cs typeface="Times New Roman" panose="02020603050405020304" pitchFamily="18" charset="0"/>
              </a:rPr>
              <a:t> —— </a:t>
            </a:r>
            <a:r>
              <a:rPr lang="zh-CN" altLang="en-US" sz="1800" b="1" dirty="0">
                <a:effectLst>
                  <a:outerShdw blurRad="38100" dist="38100" dir="2700000" algn="tl">
                    <a:srgbClr val="000000">
                      <a:alpha val="43137"/>
                    </a:srgbClr>
                  </a:outerShdw>
                </a:effectLst>
                <a:latin typeface="宋体" panose="02010600030101010101" pitchFamily="2" charset="-122"/>
                <a:ea typeface="等线" panose="02010600030101010101" pitchFamily="2" charset="-122"/>
                <a:cs typeface="Times New Roman" panose="02020603050405020304" pitchFamily="18" charset="0"/>
              </a:rPr>
              <a:t>贪心 </a:t>
            </a:r>
            <a:r>
              <a:rPr lang="en-US" altLang="zh-CN" sz="1800" b="1" dirty="0">
                <a:effectLst>
                  <a:outerShdw blurRad="38100" dist="38100" dir="2700000" algn="tl">
                    <a:srgbClr val="000000">
                      <a:alpha val="43137"/>
                    </a:srgbClr>
                  </a:outerShdw>
                </a:effectLst>
                <a:latin typeface="宋体" panose="02010600030101010101" pitchFamily="2" charset="-122"/>
                <a:ea typeface="等线" panose="02010600030101010101" pitchFamily="2" charset="-122"/>
                <a:cs typeface="Times New Roman" panose="02020603050405020304" pitchFamily="18" charset="0"/>
              </a:rPr>
              <a:t>+ </a:t>
            </a:r>
            <a:r>
              <a:rPr lang="zh-CN" altLang="en-US" sz="1800" b="1" dirty="0">
                <a:effectLst>
                  <a:outerShdw blurRad="38100" dist="38100" dir="2700000" algn="tl">
                    <a:srgbClr val="000000">
                      <a:alpha val="43137"/>
                    </a:srgbClr>
                  </a:outerShdw>
                </a:effectLst>
                <a:latin typeface="宋体" panose="02010600030101010101" pitchFamily="2" charset="-122"/>
                <a:ea typeface="等线" panose="02010600030101010101" pitchFamily="2" charset="-122"/>
                <a:cs typeface="Times New Roman" panose="02020603050405020304" pitchFamily="18" charset="0"/>
              </a:rPr>
              <a:t>动态规划</a:t>
            </a:r>
          </a:p>
        </p:txBody>
      </p:sp>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15.7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应用场景：代码查重</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15.7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pic>
        <p:nvPicPr>
          <p:cNvPr id="6" name="图片 5" descr="图形用户界面, 文本, 应用程序&#10;&#10;描述已自动生成">
            <a:extLst>
              <a:ext uri="{FF2B5EF4-FFF2-40B4-BE49-F238E27FC236}">
                <a16:creationId xmlns:a16="http://schemas.microsoft.com/office/drawing/2014/main" id="{F7CF31EB-D452-02BF-8BC3-9535D2874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84" y="1794210"/>
            <a:ext cx="6992232" cy="3875568"/>
          </a:xfrm>
          <a:prstGeom prst="rect">
            <a:avLst/>
          </a:prstGeom>
        </p:spPr>
      </p:pic>
    </p:spTree>
    <p:extLst>
      <p:ext uri="{BB962C8B-B14F-4D97-AF65-F5344CB8AC3E}">
        <p14:creationId xmlns:p14="http://schemas.microsoft.com/office/powerpoint/2010/main" val="2414545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15.8 </a:t>
            </a:r>
            <a:r>
              <a:rPr lang="zh-CN" altLang="en-US" dirty="0"/>
              <a:t>小结</a:t>
            </a:r>
          </a:p>
        </p:txBody>
      </p:sp>
      <p:sp>
        <p:nvSpPr>
          <p:cNvPr id="14" name="副标题 13"/>
          <p:cNvSpPr>
            <a:spLocks noGrp="1"/>
          </p:cNvSpPr>
          <p:nvPr>
            <p:ph type="subTitle" idx="1"/>
          </p:nvPr>
        </p:nvSpPr>
        <p:spPr/>
        <p:txBody>
          <a:bodyPr/>
          <a:lstStyle/>
          <a:p>
            <a:r>
              <a:rPr lang="en-US" altLang="zh-CN" dirty="0"/>
              <a:t>15.8 </a:t>
            </a:r>
            <a:r>
              <a:rPr lang="zh-CN" altLang="en-US" dirty="0"/>
              <a:t>小结</a:t>
            </a:r>
          </a:p>
        </p:txBody>
      </p:sp>
      <p:sp>
        <p:nvSpPr>
          <p:cNvPr id="15" name="文本占位符 14"/>
          <p:cNvSpPr>
            <a:spLocks noGrp="1"/>
          </p:cNvSpPr>
          <p:nvPr>
            <p:ph type="body" idx="10"/>
          </p:nvPr>
        </p:nvSpPr>
        <p:spPr/>
        <p:txBody>
          <a:bodyPr/>
          <a:lstStyle/>
          <a:p>
            <a:endParaRPr lang="zh-CN" altLang="en-US" dirty="0"/>
          </a:p>
        </p:txBody>
      </p:sp>
      <p:sp>
        <p:nvSpPr>
          <p:cNvPr id="16" name="内容占位符 15"/>
          <p:cNvSpPr>
            <a:spLocks noGrp="1"/>
          </p:cNvSpPr>
          <p:nvPr>
            <p:ph idx="11"/>
          </p:nvPr>
        </p:nvSpPr>
        <p:spPr/>
        <p:txBody>
          <a:bodyPr/>
          <a:lstStyle/>
          <a:p>
            <a:pPr eaLnBrk="0" fontAlgn="base" hangingPunct="0">
              <a:lnSpc>
                <a:spcPct val="110000"/>
              </a:lnSpc>
              <a:spcAft>
                <a:spcPct val="0"/>
              </a:spcAft>
            </a:pPr>
            <a:r>
              <a:rPr lang="zh-CN" altLang="zh-CN" sz="2000" dirty="0"/>
              <a:t>本章主要介绍了</a:t>
            </a:r>
            <a:r>
              <a:rPr lang="zh-CN" altLang="en-US" sz="2000" dirty="0"/>
              <a:t>四大类算法设计技术：</a:t>
            </a:r>
            <a:endParaRPr lang="en-US" altLang="zh-CN" sz="2000" dirty="0"/>
          </a:p>
          <a:p>
            <a:pPr marL="342900" lvl="0" indent="-342900" algn="just">
              <a:lnSpc>
                <a:spcPct val="150000"/>
              </a:lnSpc>
              <a:spcBef>
                <a:spcPts val="600"/>
              </a:spcBef>
              <a:spcAft>
                <a:spcPts val="0"/>
              </a:spcAft>
              <a:buFont typeface="Wingdings" panose="05000000000000000000" pitchFamily="2" charset="2"/>
              <a:buChar char=""/>
            </a:pPr>
            <a:r>
              <a:rPr lang="zh-CN" altLang="zh-CN" sz="1800" b="1" kern="100" dirty="0">
                <a:effectLst/>
                <a:latin typeface="宋体" panose="02010600030101010101" pitchFamily="2" charset="-122"/>
                <a:ea typeface="等线" panose="02010600030101010101" pitchFamily="2" charset="-122"/>
                <a:cs typeface="Times New Roman" panose="02020603050405020304" pitchFamily="18" charset="0"/>
              </a:rPr>
              <a:t>枚举</a:t>
            </a:r>
            <a:r>
              <a:rPr lang="zh-CN" altLang="en-US" sz="1800" b="1" kern="100" dirty="0">
                <a:effectLst/>
                <a:latin typeface="宋体" panose="02010600030101010101" pitchFamily="2" charset="-122"/>
                <a:ea typeface="等线" panose="02010600030101010101" pitchFamily="2" charset="-122"/>
                <a:cs typeface="Times New Roman" panose="02020603050405020304" pitchFamily="18" charset="0"/>
              </a:rPr>
              <a:t>及其改进</a:t>
            </a:r>
            <a:r>
              <a:rPr lang="zh-CN" altLang="zh-CN" sz="1800" b="1"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等线" panose="02010600030101010101" pitchFamily="2" charset="-122"/>
                <a:cs typeface="Times New Roman" panose="02020603050405020304" pitchFamily="18" charset="0"/>
              </a:rPr>
              <a:t>枚举</a:t>
            </a:r>
            <a:r>
              <a:rPr lang="zh-CN" altLang="zh-CN" sz="1800" kern="100" dirty="0">
                <a:effectLst/>
                <a:latin typeface="宋体" panose="02010600030101010101" pitchFamily="2" charset="-122"/>
                <a:ea typeface="等线" panose="02010600030101010101" pitchFamily="2" charset="-122"/>
                <a:cs typeface="Times New Roman" panose="02020603050405020304" pitchFamily="18" charset="0"/>
              </a:rPr>
              <a:t>是解决一类可枚举问题的最直接的方法。在枚举的过程中，如果可以设计出充分有效的方法尽早排除一部分不可能成为解的方案，则有望提高效率。回溯法是基于对</a:t>
            </a:r>
            <a:r>
              <a:rPr lang="zh-CN" altLang="en-US" sz="1800" kern="100" dirty="0">
                <a:effectLst/>
                <a:latin typeface="宋体" panose="02010600030101010101" pitchFamily="2" charset="-122"/>
                <a:ea typeface="等线" panose="02010600030101010101" pitchFamily="2" charset="-122"/>
                <a:cs typeface="Times New Roman" panose="02020603050405020304" pitchFamily="18" charset="0"/>
              </a:rPr>
              <a:t>决策</a:t>
            </a:r>
            <a:r>
              <a:rPr lang="zh-CN" altLang="zh-CN" sz="1800" kern="100" dirty="0">
                <a:effectLst/>
                <a:latin typeface="宋体" panose="02010600030101010101" pitchFamily="2" charset="-122"/>
                <a:ea typeface="等线" panose="02010600030101010101" pitchFamily="2" charset="-122"/>
                <a:cs typeface="Times New Roman" panose="02020603050405020304" pitchFamily="18" charset="0"/>
              </a:rPr>
              <a:t>树的深度优先搜索，分支限界一般是基于宽度优先搜索。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Wingdings" panose="05000000000000000000" pitchFamily="2" charset="2"/>
              <a:buChar char=""/>
            </a:pPr>
            <a:r>
              <a:rPr lang="zh-CN" altLang="zh-CN" sz="1800" b="1" kern="100" dirty="0">
                <a:effectLst/>
                <a:latin typeface="宋体" panose="02010600030101010101" pitchFamily="2" charset="-122"/>
                <a:ea typeface="等线" panose="02010600030101010101" pitchFamily="2" charset="-122"/>
                <a:cs typeface="Times New Roman" panose="02020603050405020304" pitchFamily="18" charset="0"/>
              </a:rPr>
              <a:t>分治法：</a:t>
            </a:r>
            <a:r>
              <a:rPr lang="zh-CN" altLang="zh-CN" sz="1800" kern="100" dirty="0">
                <a:effectLst/>
                <a:latin typeface="宋体" panose="02010600030101010101" pitchFamily="2" charset="-122"/>
                <a:ea typeface="等线" panose="02010600030101010101" pitchFamily="2" charset="-122"/>
                <a:cs typeface="Times New Roman" panose="02020603050405020304" pitchFamily="18" charset="0"/>
              </a:rPr>
              <a:t>通过递归地解决子问题而最终解决整个问题的方法。子问题的划分和解的合成效率，都会直接影响整个算法的效率。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Wingdings" panose="05000000000000000000" pitchFamily="2" charset="2"/>
              <a:buChar char=""/>
            </a:pPr>
            <a:r>
              <a:rPr lang="zh-CN" altLang="zh-CN" sz="1800" b="1" kern="100" dirty="0">
                <a:effectLst/>
                <a:latin typeface="宋体" panose="02010600030101010101" pitchFamily="2" charset="-122"/>
                <a:ea typeface="等线" panose="02010600030101010101" pitchFamily="2" charset="-122"/>
                <a:cs typeface="Times New Roman" panose="02020603050405020304" pitchFamily="18" charset="0"/>
              </a:rPr>
              <a:t>动态规划：</a:t>
            </a:r>
            <a:r>
              <a:rPr lang="zh-CN" altLang="zh-CN" sz="1800" kern="100" dirty="0">
                <a:effectLst/>
                <a:latin typeface="宋体" panose="02010600030101010101" pitchFamily="2" charset="-122"/>
                <a:ea typeface="等线" panose="02010600030101010101" pitchFamily="2" charset="-122"/>
                <a:cs typeface="Times New Roman" panose="02020603050405020304" pitchFamily="18" charset="0"/>
              </a:rPr>
              <a:t>当用分治法解决优化问题时，发现问题具有最优子结构，并且直接递归分治会产生大量重复子问题，则可以通过存储子问题的解来避免重复计算，从而提高效率。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spcBef>
                <a:spcPts val="600"/>
              </a:spcBef>
              <a:spcAft>
                <a:spcPts val="0"/>
              </a:spcAft>
              <a:buFont typeface="Wingdings" panose="05000000000000000000" pitchFamily="2" charset="2"/>
              <a:buChar char=""/>
            </a:pPr>
            <a:r>
              <a:rPr lang="zh-CN" altLang="zh-CN" sz="1800" b="1" kern="100" dirty="0">
                <a:effectLst/>
                <a:latin typeface="宋体" panose="02010600030101010101" pitchFamily="2" charset="-122"/>
                <a:ea typeface="等线" panose="02010600030101010101" pitchFamily="2" charset="-122"/>
                <a:cs typeface="Times New Roman" panose="02020603050405020304" pitchFamily="18" charset="0"/>
              </a:rPr>
              <a:t>贪心法：</a:t>
            </a:r>
            <a:r>
              <a:rPr lang="zh-CN" altLang="zh-CN" sz="1800" kern="100" dirty="0">
                <a:effectLst/>
                <a:latin typeface="宋体" panose="02010600030101010101" pitchFamily="2" charset="-122"/>
                <a:ea typeface="等线" panose="02010600030101010101" pitchFamily="2" charset="-122"/>
                <a:cs typeface="Times New Roman" panose="02020603050405020304" pitchFamily="18" charset="0"/>
              </a:rPr>
              <a:t>当问题具有单一最优子结构的特点，且局部最优选择等价于全局最优选择时，贪心法是一种有效的解决方案。同时贪心法也是一类解决困难问题的启发式算法。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zh-CN" altLang="en-US" dirty="0"/>
          </a:p>
        </p:txBody>
      </p:sp>
      <p:sp>
        <p:nvSpPr>
          <p:cNvPr id="3" name="副标题 2"/>
          <p:cNvSpPr>
            <a:spLocks noGrp="1"/>
          </p:cNvSpPr>
          <p:nvPr>
            <p:ph type="subTitle" idx="1"/>
          </p:nvPr>
        </p:nvSpPr>
        <p:spPr/>
        <p:txBody>
          <a:bodyPr/>
          <a:lstStyle/>
          <a:p>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84225" y="1276350"/>
                <a:ext cx="4546575" cy="5057775"/>
              </a:xfrm>
            </p:spPr>
            <p:txBody>
              <a:bodyPr>
                <a:normAutofit/>
              </a:bodyPr>
              <a:lstStyle/>
              <a:p>
                <a:pPr>
                  <a:lnSpc>
                    <a:spcPct val="150000"/>
                  </a:lnSpc>
                </a:pPr>
                <a:r>
                  <a:rPr lang="zh-CN" altLang="en-US" sz="2400" b="1" dirty="0"/>
                  <a:t>问题：</a:t>
                </a:r>
                <a:r>
                  <a:rPr lang="zh-CN" altLang="en-US" dirty="0"/>
                  <a:t>有</a:t>
                </a:r>
                <a:r>
                  <a:rPr lang="en-US" altLang="zh-CN" dirty="0"/>
                  <a:t>100</a:t>
                </a:r>
                <a:r>
                  <a:rPr lang="zh-CN" altLang="en-US" dirty="0"/>
                  <a:t>个人分书怎么办？难道写</a:t>
                </a:r>
                <a:r>
                  <a:rPr lang="en-US" altLang="zh-CN" dirty="0"/>
                  <a:t>100</a:t>
                </a:r>
                <a:r>
                  <a:rPr lang="zh-CN" altLang="en-US" dirty="0"/>
                  <a:t>层嵌套循环</a:t>
                </a:r>
                <a:r>
                  <a:rPr lang="en-US" altLang="zh-CN" dirty="0"/>
                  <a:t>……</a:t>
                </a:r>
              </a:p>
              <a:p>
                <a:pPr>
                  <a:lnSpc>
                    <a:spcPct val="150000"/>
                  </a:lnSpc>
                </a:pPr>
                <a:r>
                  <a:rPr lang="zh-CN" altLang="en-US" sz="2400" b="1" dirty="0"/>
                  <a:t>递归：</a:t>
                </a:r>
                <a:r>
                  <a:rPr lang="zh-CN" altLang="en-US" dirty="0"/>
                  <a:t>使</a:t>
                </a:r>
                <a:r>
                  <a:rPr lang="zh-CN" altLang="zh-CN" dirty="0"/>
                  <a:t>程序的代码行数与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oMath>
                </a14:m>
                <a:r>
                  <a:rPr lang="en-US" altLang="zh-CN" sz="1800" dirty="0">
                    <a:effectLst/>
                    <a:latin typeface="等线" panose="02010600030101010101" pitchFamily="2" charset="-122"/>
                    <a:cs typeface="Times New Roman" panose="02020603050405020304" pitchFamily="18" charset="0"/>
                  </a:rPr>
                  <a:t> </a:t>
                </a:r>
                <a:r>
                  <a:rPr lang="zh-CN" altLang="zh-CN" dirty="0"/>
                  <a:t>无关</a:t>
                </a:r>
                <a:endParaRPr lang="en-US" altLang="zh-CN" dirty="0"/>
              </a:p>
              <a:p>
                <a:pPr>
                  <a:lnSpc>
                    <a:spcPct val="150000"/>
                  </a:lnSpc>
                </a:pPr>
                <a:r>
                  <a:rPr lang="zh-CN" altLang="en-US" sz="2400" b="1" dirty="0"/>
                  <a:t>初始调用：</a:t>
                </a:r>
                <a:r>
                  <a:rPr lang="pt-BR" altLang="zh-CN" sz="1800" b="1" kern="100" dirty="0">
                    <a:effectLst/>
                    <a:latin typeface="等线" panose="02010600030101010101" pitchFamily="2" charset="-122"/>
                    <a:ea typeface="等线" panose="02010600030101010101" pitchFamily="2" charset="-122"/>
                    <a:cs typeface="Times New Roman" panose="02020603050405020304" pitchFamily="18" charset="0"/>
                  </a:rPr>
                  <a:t>RecBF(</a:t>
                </a:r>
                <a:r>
                  <a:rPr lang="pt-BR" altLang="zh-CN" sz="1800" b="1" i="1" kern="100" dirty="0">
                    <a:effectLst/>
                    <a:latin typeface="等线" panose="02010600030101010101" pitchFamily="2" charset="-122"/>
                    <a:ea typeface="等线" panose="02010600030101010101" pitchFamily="2" charset="-122"/>
                    <a:cs typeface="Times New Roman" panose="02020603050405020304" pitchFamily="18" charset="0"/>
                  </a:rPr>
                  <a:t>T, s, </a:t>
                </a:r>
                <a:r>
                  <a:rPr lang="pt-BR" altLang="zh-CN" sz="1800" b="1" kern="100" dirty="0">
                    <a:effectLst/>
                    <a:latin typeface="等线" panose="02010600030101010101" pitchFamily="2" charset="-122"/>
                    <a:ea typeface="等线" panose="02010600030101010101" pitchFamily="2" charset="-122"/>
                    <a:cs typeface="Times New Roman" panose="02020603050405020304" pitchFamily="18" charset="0"/>
                  </a:rPr>
                  <a:t>1, </a:t>
                </a:r>
                <a:r>
                  <a:rPr lang="pt-BR" altLang="zh-CN" sz="1800" b="1" i="1" kern="100" dirty="0">
                    <a:effectLst/>
                    <a:latin typeface="等线" panose="02010600030101010101" pitchFamily="2" charset="-122"/>
                    <a:ea typeface="等线" panose="02010600030101010101" pitchFamily="2" charset="-122"/>
                    <a:cs typeface="Times New Roman" panose="02020603050405020304" pitchFamily="18" charset="0"/>
                  </a:rPr>
                  <a:t>n</a:t>
                </a:r>
                <a:r>
                  <a:rPr lang="pt-BR"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xfrm>
                <a:off x="584225" y="1276350"/>
                <a:ext cx="4546575" cy="5057775"/>
              </a:xfrm>
              <a:blipFill>
                <a:blip r:embed="rId2"/>
                <a:stretch>
                  <a:fillRect l="-2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任意多边形: 形状 4">
                <a:extLst>
                  <a:ext uri="{FF2B5EF4-FFF2-40B4-BE49-F238E27FC236}">
                    <a16:creationId xmlns:a16="http://schemas.microsoft.com/office/drawing/2014/main" id="{F370E7E9-208A-0758-38E0-E3E3FCC6D8D6}"/>
                  </a:ext>
                </a:extLst>
              </p:cNvPr>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伪代码：</a:t>
                </a:r>
                <a:r>
                  <a:rPr lang="zh-CN" altLang="zh-CN" sz="1800" dirty="0">
                    <a:effectLst/>
                    <a:ea typeface="等线" panose="02010600030101010101" pitchFamily="2" charset="-122"/>
                    <a:cs typeface="Times New Roman" panose="02020603050405020304" pitchFamily="18" charset="0"/>
                  </a:rPr>
                  <a:t>枚举法的递归实现</a:t>
                </a:r>
                <a:r>
                  <a:rPr lang="en-US" altLang="zh-CN" sz="1800" dirty="0">
                    <a:effectLst/>
                    <a:ea typeface="等线" panose="02010600030101010101" pitchFamily="2" charset="-122"/>
                    <a:cs typeface="Times New Roman" panose="02020603050405020304" pitchFamily="18" charset="0"/>
                  </a:rPr>
                  <a:t> </a:t>
                </a:r>
                <a:r>
                  <a:rPr lang="pt-BR" altLang="zh-CN" sz="1800" dirty="0">
                    <a:effectLst/>
                    <a:latin typeface="等线" panose="02010600030101010101" pitchFamily="2" charset="-122"/>
                    <a:cs typeface="Times New Roman" panose="02020603050405020304" pitchFamily="18" charset="0"/>
                  </a:rPr>
                  <a:t>RecBF (</a:t>
                </a:r>
                <a:r>
                  <a:rPr lang="pt-BR" altLang="zh-CN" sz="1800" i="1" dirty="0">
                    <a:effectLst/>
                    <a:latin typeface="等线" panose="02010600030101010101" pitchFamily="2" charset="-122"/>
                    <a:cs typeface="Times New Roman" panose="02020603050405020304" pitchFamily="18" charset="0"/>
                  </a:rPr>
                  <a:t>T, s, i, n</a:t>
                </a:r>
                <a:r>
                  <a:rPr lang="pt-BR" altLang="zh-CN" sz="1800" dirty="0">
                    <a:effectLst/>
                    <a:latin typeface="等线" panose="02010600030101010101" pitchFamily="2" charset="-122"/>
                    <a:cs typeface="Times New Roman" panose="02020603050405020304" pitchFamily="18" charset="0"/>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输入：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关系矩阵</a:t>
                </a:r>
                <a:r>
                  <a:rPr lang="en-US" altLang="zh-CN" sz="1800" i="1" kern="100" dirty="0">
                    <a:effectLst/>
                    <a:latin typeface="等线" panose="02010600030101010101" pitchFamily="2" charset="-122"/>
                    <a:ea typeface="等线" panose="02010600030101010101" pitchFamily="2" charset="-122"/>
                    <a:cs typeface="Times New Roman" panose="02020603050405020304" pitchFamily="18" charset="0"/>
                  </a:rPr>
                  <a:t>T</a:t>
                </a:r>
                <a:endParaRPr lang="zh-CN" altLang="zh-CN" sz="1800" i="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输出：</a:t>
                </a:r>
                <a:r>
                  <a:rPr lang="zh-CN" altLang="zh-CN" sz="1800" dirty="0">
                    <a:effectLst/>
                    <a:ea typeface="等线" panose="02010600030101010101" pitchFamily="2" charset="-122"/>
                    <a:cs typeface="Times New Roman" panose="02020603050405020304" pitchFamily="18" charset="0"/>
                  </a:rPr>
                  <a:t>满足约束条件的解状态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buFont typeface="+mj-lt"/>
                  <a:buAutoNum type="arabicPeriod"/>
                </a:pPr>
                <a:r>
                  <a:rPr lang="en-US" altLang="zh-CN" b="1" dirty="0"/>
                  <a:t>if</a:t>
                </a:r>
                <a:r>
                  <a:rPr lang="en-US" altLang="zh-CN" dirty="0"/>
                  <a:t> </a:t>
                </a:r>
                <a:r>
                  <a:rPr lang="en-US" altLang="zh-CN" i="1" dirty="0" err="1"/>
                  <a:t>i</a:t>
                </a:r>
                <a:r>
                  <a:rPr lang="en-US" altLang="zh-CN" dirty="0"/>
                  <a:t> &gt; </a:t>
                </a:r>
                <a:r>
                  <a:rPr lang="en-US" altLang="zh-CN" i="1" dirty="0"/>
                  <a:t>n</a:t>
                </a:r>
                <a:r>
                  <a:rPr lang="en-US" altLang="zh-CN" dirty="0"/>
                  <a:t> </a:t>
                </a:r>
                <a:r>
                  <a:rPr lang="en-US" altLang="zh-CN" b="1" dirty="0"/>
                  <a:t>then  </a:t>
                </a:r>
                <a:r>
                  <a:rPr lang="en-US" altLang="zh-CN" dirty="0"/>
                  <a:t>//</a:t>
                </a:r>
                <a:r>
                  <a:rPr lang="zh-CN" altLang="zh-CN" dirty="0"/>
                  <a:t>完成了一组状态的枚举</a:t>
                </a:r>
              </a:p>
              <a:p>
                <a:pPr marL="342900" lvl="0" indent="-342900">
                  <a:buFont typeface="+mj-lt"/>
                  <a:buAutoNum type="arabicPeriod"/>
                </a:pPr>
                <a:r>
                  <a:rPr lang="en-US" altLang="zh-CN" dirty="0"/>
                  <a:t>|  </a:t>
                </a:r>
                <a:r>
                  <a:rPr lang="en-US" altLang="zh-CN" b="1" dirty="0"/>
                  <a:t>if</a:t>
                </a:r>
                <a:r>
                  <a:rPr lang="en-US" altLang="zh-CN" dirty="0"/>
                  <a:t> </a:t>
                </a:r>
                <a:r>
                  <a:rPr lang="zh-CN" altLang="zh-CN" dirty="0"/>
                  <a:t>状态 </a:t>
                </a:r>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e>
                    </m:d>
                  </m:oMath>
                </a14:m>
                <a:r>
                  <a:rPr lang="en-US" altLang="zh-CN" dirty="0"/>
                  <a:t> </a:t>
                </a:r>
                <a:r>
                  <a:rPr lang="zh-CN" altLang="zh-CN" dirty="0"/>
                  <a:t>满足问题得解的约束条件 </a:t>
                </a:r>
                <a:r>
                  <a:rPr lang="en-US" altLang="zh-CN" b="1" dirty="0"/>
                  <a:t>then</a:t>
                </a:r>
                <a:endParaRPr lang="zh-CN" altLang="zh-CN" dirty="0"/>
              </a:p>
              <a:p>
                <a:pPr marL="342900" lvl="0" indent="-342900">
                  <a:buFont typeface="+mj-lt"/>
                  <a:buAutoNum type="arabicPeriod"/>
                </a:pPr>
                <a:r>
                  <a:rPr lang="en-US" altLang="zh-CN" dirty="0"/>
                  <a:t>|  |  </a:t>
                </a:r>
                <a:r>
                  <a:rPr lang="en-US" altLang="zh-CN" b="1" dirty="0"/>
                  <a:t>print</a:t>
                </a:r>
                <a:r>
                  <a:rPr lang="en-US" altLang="zh-CN" dirty="0"/>
                  <a:t>  </a:t>
                </a:r>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𝑛</m:t>
                            </m:r>
                          </m:sub>
                        </m:sSub>
                      </m:e>
                    </m:d>
                  </m:oMath>
                </a14:m>
                <a:endParaRPr lang="zh-CN" altLang="zh-CN" dirty="0"/>
              </a:p>
              <a:p>
                <a:pPr marL="342900" lvl="0" indent="-342900">
                  <a:buFont typeface="+mj-lt"/>
                  <a:buAutoNum type="arabicPeriod"/>
                </a:pPr>
                <a:r>
                  <a:rPr lang="en-US" altLang="zh-CN" dirty="0"/>
                  <a:t>|  </a:t>
                </a:r>
                <a:r>
                  <a:rPr lang="en-US" altLang="zh-CN" b="1" dirty="0"/>
                  <a:t>end</a:t>
                </a:r>
                <a:endParaRPr lang="zh-CN" altLang="zh-CN" dirty="0"/>
              </a:p>
              <a:p>
                <a:pPr marL="342900" lvl="0" indent="-342900">
                  <a:buFont typeface="+mj-lt"/>
                  <a:buAutoNum type="arabicPeriod"/>
                </a:pPr>
                <a:r>
                  <a:rPr lang="en-US" altLang="zh-CN" b="1" dirty="0"/>
                  <a:t>else</a:t>
                </a:r>
                <a:endParaRPr lang="zh-CN" altLang="zh-CN" dirty="0"/>
              </a:p>
              <a:p>
                <a:pPr marL="342900" lvl="0" indent="-342900">
                  <a:buFont typeface="+mj-lt"/>
                  <a:buAutoNum type="arabicPeriod"/>
                </a:pPr>
                <a:r>
                  <a:rPr lang="en-US" altLang="zh-CN" dirty="0"/>
                  <a:t>|  </a:t>
                </a:r>
                <a:r>
                  <a:rPr lang="en-US" altLang="zh-CN" b="1" dirty="0"/>
                  <a:t>for </a:t>
                </a:r>
                <a:r>
                  <a:rPr lang="zh-CN" altLang="zh-CN" dirty="0"/>
                  <a:t>每一个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sub>
                    </m:sSub>
                  </m:oMath>
                </a14:m>
                <a:r>
                  <a:rPr lang="en-US" altLang="zh-CN" dirty="0"/>
                  <a:t> </a:t>
                </a:r>
                <a:r>
                  <a:rPr lang="en-US" altLang="zh-CN" b="1" dirty="0"/>
                  <a:t>do</a:t>
                </a:r>
                <a:endParaRPr lang="zh-CN" altLang="zh-CN" dirty="0"/>
              </a:p>
              <a:p>
                <a:pPr marL="342900" lvl="0" indent="-342900">
                  <a:buFont typeface="+mj-lt"/>
                  <a:buAutoNum type="arabicPeriod"/>
                </a:pPr>
                <a:r>
                  <a:rPr lang="en-US" altLang="zh-CN" dirty="0"/>
                  <a:t>|  |  </a:t>
                </a:r>
                <a:r>
                  <a:rPr lang="pt-BR" altLang="zh-CN" dirty="0"/>
                  <a:t>RecBF (</a:t>
                </a:r>
                <a:r>
                  <a:rPr lang="pt-BR" altLang="zh-CN" i="1" dirty="0"/>
                  <a:t>T, s, i</a:t>
                </a:r>
                <a:r>
                  <a:rPr lang="pt-BR" altLang="zh-CN" dirty="0"/>
                  <a:t>+1, </a:t>
                </a:r>
                <a:r>
                  <a:rPr lang="pt-BR" altLang="zh-CN" i="1" dirty="0"/>
                  <a:t>n</a:t>
                </a:r>
                <a:r>
                  <a:rPr lang="pt-BR" altLang="zh-CN" dirty="0"/>
                  <a:t>)</a:t>
                </a:r>
              </a:p>
              <a:p>
                <a:pPr marL="342900" lvl="0" indent="-342900">
                  <a:buFont typeface="+mj-lt"/>
                  <a:buAutoNum type="arabicPeriod"/>
                </a:pPr>
                <a:r>
                  <a:rPr lang="en-US" altLang="zh-CN" dirty="0"/>
                  <a:t>|  </a:t>
                </a:r>
                <a:r>
                  <a:rPr lang="en-US" altLang="zh-CN" b="1" dirty="0"/>
                  <a:t>end</a:t>
                </a:r>
                <a:endParaRPr lang="pt-BR" altLang="zh-CN" b="1" dirty="0"/>
              </a:p>
              <a:p>
                <a:pPr marL="342900" lvl="0" indent="-342900">
                  <a:buFont typeface="+mj-lt"/>
                  <a:buAutoNum type="arabicPeriod"/>
                </a:pPr>
                <a:r>
                  <a:rPr lang="en-US" altLang="zh-CN" b="1" dirty="0"/>
                  <a:t>end</a:t>
                </a:r>
                <a:endParaRPr lang="zh-CN" altLang="zh-CN" dirty="0"/>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5" name="任意多边形: 形状 4">
                <a:extLst>
                  <a:ext uri="{FF2B5EF4-FFF2-40B4-BE49-F238E27FC236}">
                    <a16:creationId xmlns:a16="http://schemas.microsoft.com/office/drawing/2014/main" id="{F370E7E9-208A-0758-38E0-E3E3FCC6D8D6}"/>
                  </a:ext>
                </a:extLst>
              </p:cNvPr>
              <p:cNvSpPr>
                <a:spLocks noRot="1" noChangeAspect="1" noMove="1" noResize="1" noEditPoints="1" noAdjustHandles="1" noChangeArrowheads="1" noChangeShapeType="1" noTextEdit="1"/>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900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zh-CN" altLang="en-US" dirty="0"/>
          </a:p>
        </p:txBody>
      </p:sp>
      <p:sp>
        <p:nvSpPr>
          <p:cNvPr id="3" name="副标题 2"/>
          <p:cNvSpPr>
            <a:spLocks noGrp="1"/>
          </p:cNvSpPr>
          <p:nvPr>
            <p:ph type="subTitle" idx="1"/>
          </p:nvPr>
        </p:nvSpPr>
        <p:spPr/>
        <p:txBody>
          <a:bodyPr/>
          <a:lstStyle/>
          <a:p>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a:lnSpc>
                    <a:spcPct val="150000"/>
                  </a:lnSpc>
                </a:pPr>
                <a:r>
                  <a:rPr lang="zh-CN" altLang="en-US" sz="2400" b="1" dirty="0"/>
                  <a:t>优点：</a:t>
                </a:r>
                <a:r>
                  <a:rPr lang="zh-CN" altLang="en-US" dirty="0"/>
                  <a:t>设计思想直观，算法容易理解，正确性比较显然。</a:t>
                </a:r>
                <a:endParaRPr lang="en-US" altLang="zh-CN" dirty="0"/>
              </a:p>
              <a:p>
                <a:pPr>
                  <a:lnSpc>
                    <a:spcPct val="150000"/>
                  </a:lnSpc>
                </a:pPr>
                <a:r>
                  <a:rPr lang="zh-CN" altLang="en-US" sz="2400" b="1" dirty="0"/>
                  <a:t>缺点：</a:t>
                </a:r>
                <a:r>
                  <a:rPr lang="zh-CN" altLang="en-US" dirty="0"/>
                  <a:t>时间复杂度呈问题规模的</a:t>
                </a:r>
                <a:r>
                  <a:rPr lang="zh-CN" altLang="en-US" sz="2400" b="1" dirty="0">
                    <a:solidFill>
                      <a:srgbClr val="FF0000"/>
                    </a:solidFill>
                  </a:rPr>
                  <a:t>指数级</a:t>
                </a:r>
                <a:r>
                  <a:rPr lang="zh-CN" altLang="en-US" dirty="0"/>
                  <a:t>增长。</a:t>
                </a:r>
                <a:endParaRPr lang="en-US" altLang="zh-CN" dirty="0"/>
              </a:p>
              <a:p>
                <a:pPr>
                  <a:lnSpc>
                    <a:spcPct val="150000"/>
                  </a:lnSpc>
                </a:pPr>
                <a:r>
                  <a:rPr lang="zh-CN" altLang="en-US" dirty="0"/>
                  <a:t>一般情况下，枚举法的时间复杂度由两个因素决定：</a:t>
                </a:r>
              </a:p>
              <a:p>
                <a:pPr marL="457200" indent="-457200">
                  <a:lnSpc>
                    <a:spcPct val="150000"/>
                  </a:lnSpc>
                  <a:buFont typeface="+mj-lt"/>
                  <a:buAutoNum type="arabicPeriod"/>
                </a:pPr>
                <a:r>
                  <a:rPr lang="zh-CN" altLang="en-US" dirty="0"/>
                  <a:t>所有状态向量的总量 </a:t>
                </a:r>
                <a14:m>
                  <m:oMath xmlns:m="http://schemas.openxmlformats.org/officeDocument/2006/math">
                    <m:nary>
                      <m:naryPr>
                        <m:chr m:val="∏"/>
                        <m:limLoc m:val="undOvr"/>
                        <m:ctrlPr>
                          <a:rPr lang="zh-CN" altLang="zh-CN" i="1" smtClean="0">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p>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e>
                        </m:d>
                      </m:e>
                    </m:nary>
                  </m:oMath>
                </a14:m>
                <a:r>
                  <a:rPr lang="zh-CN" altLang="en-US" dirty="0"/>
                  <a:t>；</a:t>
                </a:r>
                <a:endParaRPr lang="en-US" altLang="zh-CN" dirty="0"/>
              </a:p>
              <a:p>
                <a:pPr marL="457200" indent="-457200">
                  <a:lnSpc>
                    <a:spcPct val="150000"/>
                  </a:lnSpc>
                  <a:buFont typeface="+mj-lt"/>
                  <a:buAutoNum type="arabicPeriod"/>
                </a:pPr>
                <a:r>
                  <a:rPr lang="zh-CN" altLang="en-US" dirty="0"/>
                  <a:t>验证每个状态向量是否满足约束条件的时间 </a:t>
                </a:r>
                <a:r>
                  <a:rPr lang="zh-CN" altLang="zh-CN" sz="1800" dirty="0">
                    <a:effectLst/>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验证</m:t>
                        </m:r>
                      </m:sub>
                    </m:sSub>
                  </m:oMath>
                </a14:m>
                <a:r>
                  <a:rPr lang="zh-CN" altLang="en-US" dirty="0"/>
                  <a:t>。</a:t>
                </a:r>
              </a:p>
              <a:p>
                <a:pPr>
                  <a:lnSpc>
                    <a:spcPct val="150000"/>
                  </a:lnSpc>
                </a:pPr>
                <a:r>
                  <a:rPr lang="zh-CN" altLang="en-US" dirty="0"/>
                  <a:t>整体时间复杂度：</a:t>
                </a:r>
                <a:r>
                  <a:rPr lang="zh-CN" altLang="zh-CN" sz="18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𝑂</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p>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e>
                            </m:d>
                          </m:e>
                        </m:nary>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e>
                          <m:sub>
                            <m:r>
                              <a:rPr lang="zh-CN" altLang="zh-CN" sz="1800">
                                <a:effectLst/>
                                <a:latin typeface="Cambria Math" panose="02040503050406030204" pitchFamily="18" charset="0"/>
                                <a:ea typeface="等线" panose="02010600030101010101" pitchFamily="2" charset="-122"/>
                                <a:cs typeface="Times New Roman" panose="02020603050405020304" pitchFamily="18" charset="0"/>
                              </a:rPr>
                              <m:t>验证</m:t>
                            </m:r>
                          </m:sub>
                        </m:sSub>
                      </m:e>
                    </m:d>
                  </m:oMath>
                </a14:m>
                <a:endParaRPr lang="en-US" altLang="zh-CN" dirty="0"/>
              </a:p>
              <a:p>
                <a:pPr>
                  <a:lnSpc>
                    <a:spcPct val="150000"/>
                  </a:lnSpc>
                </a:pPr>
                <a:r>
                  <a:rPr lang="zh-CN" altLang="en-US" dirty="0"/>
                  <a:t>如果采用递归实现的话，还会需要递归额外产生的 </a:t>
                </a:r>
                <a:r>
                  <a:rPr lang="zh-CN" altLang="zh-CN" sz="18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𝑂</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e>
                    </m:d>
                  </m:oMath>
                </a14:m>
                <a:r>
                  <a:rPr lang="en-US" altLang="zh-CN" dirty="0"/>
                  <a:t> </a:t>
                </a:r>
                <a:r>
                  <a:rPr lang="zh-CN" altLang="en-US" dirty="0"/>
                  <a:t>空间复杂度。</a:t>
                </a:r>
              </a:p>
              <a:p>
                <a:pPr>
                  <a:lnSpc>
                    <a:spcPct val="150000"/>
                  </a:lnSpc>
                </a:pPr>
                <a:endParaRPr lang="zh-CN" altLang="en-US" dirty="0"/>
              </a:p>
            </p:txBody>
          </p:sp>
        </mc:Choice>
        <mc:Fallback xmlns="">
          <p:sp>
            <p:nvSpPr>
              <p:cNvPr id="9" name="内容占位符 8">
                <a:extLst>
                  <a:ext uri="{FF2B5EF4-FFF2-40B4-BE49-F238E27FC236}">
                    <a16:creationId xmlns:a16="http://schemas.microsoft.com/office/drawing/2014/main" id="{7FCF70B8-670E-40A6-B365-36A8B48ED586}"/>
                  </a:ext>
                </a:extLst>
              </p:cNvPr>
              <p:cNvSpPr>
                <a:spLocks noGrp="1" noRot="1" noChangeAspect="1" noMove="1" noResize="1" noEditPoints="1" noAdjustHandles="1" noChangeArrowheads="1" noChangeShapeType="1" noTextEdit="1"/>
              </p:cNvSpPr>
              <p:nvPr>
                <p:ph idx="11"/>
              </p:nvPr>
            </p:nvSpPr>
            <p:spPr>
              <a:blipFill>
                <a:blip r:embed="rId2"/>
                <a:stretch>
                  <a:fillRect l="-8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101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zh-CN" altLang="en-US" dirty="0"/>
          </a:p>
        </p:txBody>
      </p:sp>
      <p:sp>
        <p:nvSpPr>
          <p:cNvPr id="3" name="副标题 2"/>
          <p:cNvSpPr>
            <a:spLocks noGrp="1"/>
          </p:cNvSpPr>
          <p:nvPr>
            <p:ph type="subTitle" idx="1"/>
          </p:nvPr>
        </p:nvSpPr>
        <p:spPr/>
        <p:txBody>
          <a:bodyPr/>
          <a:lstStyle/>
          <a:p>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15.1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分书问题与枚举法</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a:lnSpc>
                <a:spcPct val="150000"/>
              </a:lnSpc>
            </a:pPr>
            <a:r>
              <a:rPr lang="zh-CN" altLang="en-US" sz="2400" b="1" dirty="0"/>
              <a:t>优化方向：</a:t>
            </a:r>
            <a:endParaRPr lang="en-US" altLang="zh-CN" sz="2400" dirty="0"/>
          </a:p>
          <a:p>
            <a:pPr marL="342900" lvl="0" indent="-342900" algn="just">
              <a:lnSpc>
                <a:spcPct val="150000"/>
              </a:lnSpc>
              <a:buFont typeface="+mj-lt"/>
              <a:buAutoNum type="arabicPeriod"/>
            </a:pPr>
            <a:r>
              <a:rPr lang="zh-CN" altLang="zh-CN" b="1" dirty="0"/>
              <a:t>减少枚举总量。</a:t>
            </a:r>
            <a:r>
              <a:rPr lang="zh-CN" altLang="zh-CN" dirty="0"/>
              <a:t>这里又分两个子方向：一是尽早发现不满足约束条件的状态子集，避免对后续状态进行无效赋值；二是避免重复验证相同的状态子集。</a:t>
            </a:r>
          </a:p>
          <a:p>
            <a:pPr marL="342900" lvl="0" indent="-342900" algn="just">
              <a:lnSpc>
                <a:spcPct val="150000"/>
              </a:lnSpc>
              <a:buFont typeface="+mj-lt"/>
              <a:buAutoNum type="arabicPeriod"/>
            </a:pPr>
            <a:r>
              <a:rPr lang="zh-CN" altLang="zh-CN" b="1" dirty="0"/>
              <a:t>降低验证耗时。</a:t>
            </a:r>
            <a:r>
              <a:rPr lang="zh-CN" altLang="zh-CN" dirty="0"/>
              <a:t>这里也分两个子方向：一是采用更高效的算法进行验证；二是将问题拆解为若干个小规模的子问题，以期能降低问题的复杂程度，得到更高的整体效率。</a:t>
            </a:r>
          </a:p>
          <a:p>
            <a:pPr>
              <a:lnSpc>
                <a:spcPct val="150000"/>
              </a:lnSpc>
            </a:pPr>
            <a:endParaRPr lang="zh-CN" altLang="en-US" dirty="0"/>
          </a:p>
        </p:txBody>
      </p:sp>
    </p:spTree>
    <p:extLst>
      <p:ext uri="{BB962C8B-B14F-4D97-AF65-F5344CB8AC3E}">
        <p14:creationId xmlns:p14="http://schemas.microsoft.com/office/powerpoint/2010/main" val="423725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ct val="150000"/>
              </a:lnSpc>
            </a:pPr>
            <a:r>
              <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3" name="副标题 2"/>
          <p:cNvSpPr>
            <a:spLocks noGrp="1"/>
          </p:cNvSpPr>
          <p:nvPr>
            <p:ph type="subTitle" idx="1"/>
          </p:nvPr>
        </p:nvSpPr>
        <p:spPr/>
        <p:txBody>
          <a:bodyPr>
            <a:normAutofit lnSpcReduction="10000"/>
          </a:bodyPr>
          <a:lstStyle/>
          <a:p>
            <a:pPr>
              <a:lnSpc>
                <a:spcPct val="150000"/>
              </a:lnSpc>
            </a:pPr>
            <a:r>
              <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15.2   </a:t>
            </a: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回溯与分支限界</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r>
              <a:rPr lang="zh-CN" altLang="zh-CN" sz="2800" b="1" dirty="0"/>
              <a:t>“聪明的”枚举</a:t>
            </a:r>
            <a:r>
              <a:rPr lang="zh-CN" altLang="en-US" sz="2800" b="1" dirty="0"/>
              <a:t>：</a:t>
            </a:r>
            <a:r>
              <a:rPr lang="zh-CN" altLang="zh-CN" dirty="0"/>
              <a:t>使不可能的情况被尽早筛除，从而减小搜索的空间。</a:t>
            </a:r>
            <a:endParaRPr lang="zh-CN" altLang="en-US" dirty="0"/>
          </a:p>
        </p:txBody>
      </p:sp>
      <p:cxnSp>
        <p:nvCxnSpPr>
          <p:cNvPr id="6" name="直接连接符 5">
            <a:extLst>
              <a:ext uri="{FF2B5EF4-FFF2-40B4-BE49-F238E27FC236}">
                <a16:creationId xmlns:a16="http://schemas.microsoft.com/office/drawing/2014/main" id="{E3064C80-D7B0-285F-CEE3-895499C945A0}"/>
              </a:ext>
            </a:extLst>
          </p:cNvPr>
          <p:cNvCxnSpPr/>
          <p:nvPr/>
        </p:nvCxnSpPr>
        <p:spPr>
          <a:xfrm>
            <a:off x="7823200" y="1696720"/>
            <a:ext cx="128016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8" name="图片 7">
            <a:extLst>
              <a:ext uri="{FF2B5EF4-FFF2-40B4-BE49-F238E27FC236}">
                <a16:creationId xmlns:a16="http://schemas.microsoft.com/office/drawing/2014/main" id="{12AB45EA-16BE-854E-9AFC-8ABE37603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832" y="1807885"/>
            <a:ext cx="9410712" cy="2918141"/>
          </a:xfrm>
          <a:prstGeom prst="rect">
            <a:avLst/>
          </a:prstGeom>
        </p:spPr>
      </p:pic>
      <p:sp>
        <p:nvSpPr>
          <p:cNvPr id="13" name="文本框 12">
            <a:extLst>
              <a:ext uri="{FF2B5EF4-FFF2-40B4-BE49-F238E27FC236}">
                <a16:creationId xmlns:a16="http://schemas.microsoft.com/office/drawing/2014/main" id="{0FE21FE8-7E35-0B03-08B6-FF71778BB4EF}"/>
              </a:ext>
            </a:extLst>
          </p:cNvPr>
          <p:cNvSpPr txBox="1"/>
          <p:nvPr/>
        </p:nvSpPr>
        <p:spPr>
          <a:xfrm>
            <a:off x="3739527" y="4687935"/>
            <a:ext cx="474472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分书问题（</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人分</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本书）的决策树</a:t>
            </a:r>
          </a:p>
        </p:txBody>
      </p:sp>
      <p:sp>
        <p:nvSpPr>
          <p:cNvPr id="14" name="文本框 13">
            <a:extLst>
              <a:ext uri="{FF2B5EF4-FFF2-40B4-BE49-F238E27FC236}">
                <a16:creationId xmlns:a16="http://schemas.microsoft.com/office/drawing/2014/main" id="{53C7FE78-2319-DD65-689A-8A7AB80367C9}"/>
              </a:ext>
            </a:extLst>
          </p:cNvPr>
          <p:cNvSpPr txBox="1"/>
          <p:nvPr/>
        </p:nvSpPr>
        <p:spPr>
          <a:xfrm>
            <a:off x="838200" y="5232400"/>
            <a:ext cx="10515600"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将求解的过程理解为树的某种遍历，即所谓的“</a:t>
            </a:r>
            <a:r>
              <a:rPr lang="zh-CN" altLang="en-US" sz="2000" b="1" dirty="0">
                <a:solidFill>
                  <a:srgbClr val="FF0000"/>
                </a:solidFill>
                <a:latin typeface="微软雅黑" panose="020B0503020204020204" pitchFamily="34" charset="-122"/>
                <a:ea typeface="微软雅黑" panose="020B0503020204020204" pitchFamily="34" charset="-122"/>
              </a:rPr>
              <a:t>状态搜索</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如果在搜索过程中加入约束条件的判断，就有可能提前发现不可能成为解的状态，从而及时止损，转而搜索其它更有可能的状态，达到节省时间的目的。</a:t>
            </a:r>
          </a:p>
        </p:txBody>
      </p:sp>
    </p:spTree>
    <p:extLst>
      <p:ext uri="{BB962C8B-B14F-4D97-AF65-F5344CB8AC3E}">
        <p14:creationId xmlns:p14="http://schemas.microsoft.com/office/powerpoint/2010/main" val="15940794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5146</TotalTime>
  <Words>7880</Words>
  <Application>Microsoft Office PowerPoint</Application>
  <PresentationFormat>宽屏</PresentationFormat>
  <Paragraphs>587</Paragraphs>
  <Slides>57</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57</vt:i4>
      </vt:variant>
    </vt:vector>
  </HeadingPairs>
  <TitlesOfParts>
    <vt:vector size="72" baseType="lpstr">
      <vt:lpstr>Courier</vt:lpstr>
      <vt:lpstr>等线</vt:lpstr>
      <vt:lpstr>方正美黑简体</vt:lpstr>
      <vt:lpstr>方正颜宋简体_中</vt:lpstr>
      <vt:lpstr>华文中宋</vt:lpstr>
      <vt:lpstr>宋体</vt:lpstr>
      <vt:lpstr>微软雅黑</vt:lpstr>
      <vt:lpstr>Arial</vt:lpstr>
      <vt:lpstr>Bauhaus 93</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15.1   分书问题与枚举法</vt:lpstr>
      <vt:lpstr>15.1   分书问题与枚举法</vt:lpstr>
      <vt:lpstr>15.1   分书问题与枚举法</vt:lpstr>
      <vt:lpstr>15.1   分书问题与枚举法</vt:lpstr>
      <vt:lpstr>15.1   分书问题与枚举法</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15.2   回溯与分支限界</vt:lpstr>
      <vt:lpstr>15.3   分治法</vt:lpstr>
      <vt:lpstr>15.3   分治法</vt:lpstr>
      <vt:lpstr>15.3   分治法</vt:lpstr>
      <vt:lpstr>15.3   分治法</vt:lpstr>
      <vt:lpstr>15.3   分治法</vt:lpstr>
      <vt:lpstr>15.3   分治法</vt:lpstr>
      <vt:lpstr>15.3   分治法</vt:lpstr>
      <vt:lpstr>15.3   分治法</vt:lpstr>
      <vt:lpstr>15.3   分治法</vt:lpstr>
      <vt:lpstr>15.3   分治法</vt:lpstr>
      <vt:lpstr>15.4   动态规划</vt:lpstr>
      <vt:lpstr>15.4   动态规划</vt:lpstr>
      <vt:lpstr>15.4   动态规划</vt:lpstr>
      <vt:lpstr>15.4   动态规划</vt:lpstr>
      <vt:lpstr>15.4   动态规划</vt:lpstr>
      <vt:lpstr>15.4   动态规划</vt:lpstr>
      <vt:lpstr>15.4   动态规划</vt:lpstr>
      <vt:lpstr>15.4   动态规划</vt:lpstr>
      <vt:lpstr>15.4   动态规划</vt:lpstr>
      <vt:lpstr>15.4   动态规划</vt:lpstr>
      <vt:lpstr>15.4   动态规划</vt:lpstr>
      <vt:lpstr>15.5   贪心法</vt:lpstr>
      <vt:lpstr>15.5   贪心法</vt:lpstr>
      <vt:lpstr>15.5   贪心法</vt:lpstr>
      <vt:lpstr>15.5   贪心法</vt:lpstr>
      <vt:lpstr>15.5   贪心法</vt:lpstr>
      <vt:lpstr>15.5   贪心法</vt:lpstr>
      <vt:lpstr>15.5   贪心法</vt:lpstr>
      <vt:lpstr>15.6   背包问题</vt:lpstr>
      <vt:lpstr>15.6   背包问题</vt:lpstr>
      <vt:lpstr>15.6   背包问题</vt:lpstr>
      <vt:lpstr>15.6   背包问题</vt:lpstr>
      <vt:lpstr>15.7   应用场景：代码查重</vt:lpstr>
      <vt:lpstr>15.8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yue chen</cp:lastModifiedBy>
  <cp:revision>245</cp:revision>
  <dcterms:created xsi:type="dcterms:W3CDTF">2023-07-28T08:56:46Z</dcterms:created>
  <dcterms:modified xsi:type="dcterms:W3CDTF">2023-08-03T11:58:01Z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